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256" r:id="rId2"/>
    <p:sldId id="282" r:id="rId3"/>
    <p:sldId id="283" r:id="rId4"/>
    <p:sldId id="284" r:id="rId5"/>
    <p:sldId id="285" r:id="rId6"/>
    <p:sldId id="286" r:id="rId7"/>
    <p:sldId id="287" r:id="rId8"/>
    <p:sldId id="288" r:id="rId9"/>
    <p:sldId id="289" r:id="rId10"/>
    <p:sldId id="290" r:id="rId11"/>
    <p:sldId id="291" r:id="rId12"/>
    <p:sldId id="292"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336" r:id="rId37"/>
    <p:sldId id="337"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8" r:id="rId51"/>
    <p:sldId id="309" r:id="rId52"/>
    <p:sldId id="305" r:id="rId53"/>
    <p:sldId id="307" r:id="rId54"/>
    <p:sldId id="310" r:id="rId55"/>
    <p:sldId id="311" r:id="rId56"/>
    <p:sldId id="312" r:id="rId57"/>
    <p:sldId id="313" r:id="rId58"/>
    <p:sldId id="314" r:id="rId59"/>
    <p:sldId id="315" r:id="rId60"/>
    <p:sldId id="316"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17" r:id="rId75"/>
    <p:sldId id="318" r:id="rId76"/>
    <p:sldId id="319" r:id="rId77"/>
    <p:sldId id="320" r:id="rId78"/>
    <p:sldId id="321" r:id="rId79"/>
    <p:sldId id="322"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99"/>
    <p:restoredTop sz="93605"/>
  </p:normalViewPr>
  <p:slideViewPr>
    <p:cSldViewPr snapToGrid="0" snapToObjects="1">
      <p:cViewPr varScale="1">
        <p:scale>
          <a:sx n="120" d="100"/>
          <a:sy n="120" d="100"/>
        </p:scale>
        <p:origin x="78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8E7FC1-1C35-1744-AFC7-CAB140C1D3C5}" type="datetimeFigureOut">
              <a:rPr lang="en-US" smtClean="0"/>
              <a:t>11/5/19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9469FA-4024-0F41-A27E-94178E9ABE25}" type="slidenum">
              <a:rPr lang="en-US" smtClean="0"/>
              <a:t>‹#›</a:t>
            </a:fld>
            <a:endParaRPr lang="en-US"/>
          </a:p>
        </p:txBody>
      </p:sp>
    </p:spTree>
    <p:extLst>
      <p:ext uri="{BB962C8B-B14F-4D97-AF65-F5344CB8AC3E}">
        <p14:creationId xmlns:p14="http://schemas.microsoft.com/office/powerpoint/2010/main" val="504729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This lecture introduces hash tables, which are an array-based method for implementing a Dictionary. You should recall that we have seen dictionaries implemented in other ways, for example with a binary search tree. The abstract properties of a dictionary remain the same: We can insert items in the dictionary, and each item has a key associated with it. When we want to retrieve an item, we specify only the key, and the retrieval process finds the associated data.</a:t>
            </a: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a:latin typeface="Arial" charset="0"/>
              <a:ea typeface="Arial Unicode MS" charset="0"/>
              <a:cs typeface="Arial Unicode MS" charset="0"/>
            </a:endParaRP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What we do now is use an array to implement the dictionary. The array is an array of records. In this example, we could store up to 701 records in the array.</a:t>
            </a:r>
          </a:p>
        </p:txBody>
      </p:sp>
      <p:sp>
        <p:nvSpPr>
          <p:cNvPr id="31747"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1573666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Sometimes, two different records might end up with the same hash value.</a:t>
            </a:r>
          </a:p>
        </p:txBody>
      </p:sp>
      <p:sp>
        <p:nvSpPr>
          <p:cNvPr id="40963"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411392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This is called a </a:t>
            </a:r>
            <a:r>
              <a:rPr lang="en-GB" altLang="en-US" u="sng">
                <a:latin typeface="Arial" charset="0"/>
                <a:ea typeface="Arial Unicode MS" charset="0"/>
                <a:cs typeface="Arial Unicode MS" charset="0"/>
              </a:rPr>
              <a:t>collision</a:t>
            </a:r>
            <a:r>
              <a:rPr lang="en-GB" altLang="en-US">
                <a:latin typeface="Arial" charset="0"/>
                <a:ea typeface="Arial Unicode MS" charset="0"/>
                <a:cs typeface="Arial Unicode MS" charset="0"/>
              </a:rPr>
              <a:t>.</a:t>
            </a: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a:latin typeface="Arial" charset="0"/>
              <a:ea typeface="Arial Unicode MS" charset="0"/>
              <a:cs typeface="Arial Unicode MS" charset="0"/>
            </a:endParaRP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When a collision occurs, the insertion process will move forward through the array until an empty spot is found. Sometimes you will have a second collision...</a:t>
            </a:r>
          </a:p>
        </p:txBody>
      </p:sp>
      <p:sp>
        <p:nvSpPr>
          <p:cNvPr id="41987"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337138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...and a third collision...</a:t>
            </a:r>
          </a:p>
        </p:txBody>
      </p:sp>
      <p:sp>
        <p:nvSpPr>
          <p:cNvPr id="43011"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564355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But if there are any empty spots, eventually you will reach an empty spot, and the new item is inserted here.</a:t>
            </a:r>
          </a:p>
        </p:txBody>
      </p:sp>
      <p:sp>
        <p:nvSpPr>
          <p:cNvPr id="44035"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169585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The new record is always placed in the first available empty spot, after the hash value.</a:t>
            </a: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a:latin typeface="Arial" charset="0"/>
              <a:ea typeface="Arial Unicode MS" charset="0"/>
              <a:cs typeface="Arial Unicode MS" charset="0"/>
            </a:endParaRP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a:latin typeface="Arial" charset="0"/>
              <a:ea typeface="Arial Unicode MS" charset="0"/>
              <a:cs typeface="Arial Unicode MS" charset="0"/>
            </a:endParaRPr>
          </a:p>
        </p:txBody>
      </p:sp>
      <p:sp>
        <p:nvSpPr>
          <p:cNvPr id="45059"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450389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Time for another quiz . . . Did anyone end up with a hash value of 700?</a:t>
            </a: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a:latin typeface="Arial" charset="0"/>
              <a:ea typeface="Arial Unicode MS" charset="0"/>
              <a:cs typeface="Arial Unicode MS" charset="0"/>
            </a:endParaRP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Well, I did. My ID number is 155779023, which has a hash value of 700. (No, not really, but I needed to illustrate another kind of collision.</a:t>
            </a: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a:latin typeface="Arial" charset="0"/>
              <a:ea typeface="Arial Unicode MS" charset="0"/>
              <a:cs typeface="Arial Unicode MS" charset="0"/>
            </a:endParaRP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There is a collision with the last location of the array. In this case, you would circle back to the start of the array, and try location number 0, then 1, .... until you find an empty spot. In this example, I would be inserted at location 0, since that location is empty.</a:t>
            </a:r>
          </a:p>
        </p:txBody>
      </p:sp>
      <p:sp>
        <p:nvSpPr>
          <p:cNvPr id="46083"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2097622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It is fairly easy to search for a particular item based on its key.</a:t>
            </a:r>
          </a:p>
        </p:txBody>
      </p:sp>
      <p:sp>
        <p:nvSpPr>
          <p:cNvPr id="47107"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1868269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Start by computing the hash value, which is 2 in this case. Then check location 2. If location 2 has a different key than the one you are looking for, then move forward...</a:t>
            </a:r>
          </a:p>
        </p:txBody>
      </p:sp>
      <p:sp>
        <p:nvSpPr>
          <p:cNvPr id="48131"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76172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...if the next location is not the one we are looking for, then keep moving forward...</a:t>
            </a:r>
          </a:p>
        </p:txBody>
      </p:sp>
      <p:sp>
        <p:nvSpPr>
          <p:cNvPr id="49155"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444058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Keep moving forward until you find the sought-after key...</a:t>
            </a:r>
          </a:p>
        </p:txBody>
      </p:sp>
      <p:sp>
        <p:nvSpPr>
          <p:cNvPr id="50179"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1856600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Each record in the array contains two parts. The first part is a number that we'll use for the key of the item. We could use something else for the keys, such as a string. But for a hash table, numbers make the most convenient keys.</a:t>
            </a:r>
          </a:p>
        </p:txBody>
      </p:sp>
      <p:sp>
        <p:nvSpPr>
          <p:cNvPr id="32771"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821362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In this case we find the key at location [5].</a:t>
            </a:r>
          </a:p>
        </p:txBody>
      </p:sp>
      <p:sp>
        <p:nvSpPr>
          <p:cNvPr id="51203"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1659137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The data from location [5] can then be copied to to provide the result of the search function.</a:t>
            </a: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a:latin typeface="Arial" charset="0"/>
              <a:ea typeface="Arial Unicode MS" charset="0"/>
              <a:cs typeface="Arial Unicode MS" charset="0"/>
            </a:endParaRP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What happens if a search reaches an empty spot?  In that case, it can</a:t>
            </a: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halt and indicate that the key was not in the hash table.</a:t>
            </a: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a:latin typeface="Arial" charset="0"/>
              <a:ea typeface="Arial Unicode MS" charset="0"/>
              <a:cs typeface="Arial Unicode MS" charset="0"/>
            </a:endParaRPr>
          </a:p>
        </p:txBody>
      </p:sp>
      <p:sp>
        <p:nvSpPr>
          <p:cNvPr id="52227"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188564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Records can be deleted from a hash table...</a:t>
            </a:r>
          </a:p>
        </p:txBody>
      </p:sp>
      <p:sp>
        <p:nvSpPr>
          <p:cNvPr id="53251"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964260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But the spot of the deleted record cannot be left as an ordinary empty spot, since that would interfere with searches.  (Remember that a search can stop when it reaches an empty spot.)</a:t>
            </a:r>
          </a:p>
        </p:txBody>
      </p:sp>
      <p:sp>
        <p:nvSpPr>
          <p:cNvPr id="54275"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1948892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But the spot of the deleted record cannot be left as an ordinary empty spot, since that would interfere with searches.  (Remember that a search can stop when it reaches an empty spot.)</a:t>
            </a:r>
          </a:p>
        </p:txBody>
      </p:sp>
      <p:sp>
        <p:nvSpPr>
          <p:cNvPr id="54275"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1759536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Instead we must somehow mark the location as "a location that used to have something here, but no longer does."</a:t>
            </a: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a:latin typeface="Arial" charset="0"/>
              <a:ea typeface="Arial Unicode MS" charset="0"/>
              <a:cs typeface="Arial Unicode MS" charset="0"/>
            </a:endParaRP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We might do this by using some other special value for the Number field of the record.</a:t>
            </a: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a:latin typeface="Arial" charset="0"/>
              <a:ea typeface="Arial Unicode MS" charset="0"/>
              <a:cs typeface="Arial Unicode MS" charset="0"/>
            </a:endParaRP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In any case, a search can not stop when it reaches "a location that used to have something here". A search can only stop when it reaches a true empty spot.</a:t>
            </a:r>
          </a:p>
        </p:txBody>
      </p:sp>
      <p:sp>
        <p:nvSpPr>
          <p:cNvPr id="55299"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1553824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9469FA-4024-0F41-A27E-94178E9ABE25}" type="slidenum">
              <a:rPr lang="en-US" smtClean="0"/>
              <a:t>53</a:t>
            </a:fld>
            <a:endParaRPr lang="en-US"/>
          </a:p>
        </p:txBody>
      </p:sp>
    </p:spTree>
    <p:extLst>
      <p:ext uri="{BB962C8B-B14F-4D97-AF65-F5344CB8AC3E}">
        <p14:creationId xmlns:p14="http://schemas.microsoft.com/office/powerpoint/2010/main" val="187209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9469FA-4024-0F41-A27E-94178E9ABE25}" type="slidenum">
              <a:rPr lang="en-US" smtClean="0"/>
              <a:t>54</a:t>
            </a:fld>
            <a:endParaRPr lang="en-US"/>
          </a:p>
        </p:txBody>
      </p:sp>
    </p:spTree>
    <p:extLst>
      <p:ext uri="{BB962C8B-B14F-4D97-AF65-F5344CB8AC3E}">
        <p14:creationId xmlns:p14="http://schemas.microsoft.com/office/powerpoint/2010/main" val="149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9469FA-4024-0F41-A27E-94178E9ABE25}" type="slidenum">
              <a:rPr lang="en-US" smtClean="0"/>
              <a:t>60</a:t>
            </a:fld>
            <a:endParaRPr lang="en-US"/>
          </a:p>
        </p:txBody>
      </p:sp>
    </p:spTree>
    <p:extLst>
      <p:ext uri="{BB962C8B-B14F-4D97-AF65-F5344CB8AC3E}">
        <p14:creationId xmlns:p14="http://schemas.microsoft.com/office/powerpoint/2010/main" val="17780691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9469FA-4024-0F41-A27E-94178E9ABE25}" type="slidenum">
              <a:rPr lang="en-US" smtClean="0"/>
              <a:t>74</a:t>
            </a:fld>
            <a:endParaRPr lang="en-US"/>
          </a:p>
        </p:txBody>
      </p:sp>
    </p:spTree>
    <p:extLst>
      <p:ext uri="{BB962C8B-B14F-4D97-AF65-F5344CB8AC3E}">
        <p14:creationId xmlns:p14="http://schemas.microsoft.com/office/powerpoint/2010/main" val="1564017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The numbers might be identification numbers of some sort, and the rest of the record contains information about a person. So the pattern that you see here is the same pattern that you've seen in other dictionaries: Each entry in the dictionary has a key (in this case an identifying number) and some associated data.</a:t>
            </a:r>
          </a:p>
        </p:txBody>
      </p:sp>
      <p:sp>
        <p:nvSpPr>
          <p:cNvPr id="33795"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473744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9469FA-4024-0F41-A27E-94178E9ABE25}" type="slidenum">
              <a:rPr lang="en-US" smtClean="0"/>
              <a:t>75</a:t>
            </a:fld>
            <a:endParaRPr lang="en-US"/>
          </a:p>
        </p:txBody>
      </p:sp>
    </p:spTree>
    <p:extLst>
      <p:ext uri="{BB962C8B-B14F-4D97-AF65-F5344CB8AC3E}">
        <p14:creationId xmlns:p14="http://schemas.microsoft.com/office/powerpoint/2010/main" val="1168927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9469FA-4024-0F41-A27E-94178E9ABE25}" type="slidenum">
              <a:rPr lang="en-US" smtClean="0"/>
              <a:t>76</a:t>
            </a:fld>
            <a:endParaRPr lang="en-US"/>
          </a:p>
        </p:txBody>
      </p:sp>
    </p:spTree>
    <p:extLst>
      <p:ext uri="{BB962C8B-B14F-4D97-AF65-F5344CB8AC3E}">
        <p14:creationId xmlns:p14="http://schemas.microsoft.com/office/powerpoint/2010/main" val="1737525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9469FA-4024-0F41-A27E-94178E9ABE25}" type="slidenum">
              <a:rPr lang="en-US" smtClean="0"/>
              <a:t>77</a:t>
            </a:fld>
            <a:endParaRPr lang="en-US"/>
          </a:p>
        </p:txBody>
      </p:sp>
    </p:spTree>
    <p:extLst>
      <p:ext uri="{BB962C8B-B14F-4D97-AF65-F5344CB8AC3E}">
        <p14:creationId xmlns:p14="http://schemas.microsoft.com/office/powerpoint/2010/main" val="2305300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9469FA-4024-0F41-A27E-94178E9ABE25}" type="slidenum">
              <a:rPr lang="en-US" smtClean="0"/>
              <a:t>78</a:t>
            </a:fld>
            <a:endParaRPr lang="en-US"/>
          </a:p>
        </p:txBody>
      </p:sp>
    </p:spTree>
    <p:extLst>
      <p:ext uri="{BB962C8B-B14F-4D97-AF65-F5344CB8AC3E}">
        <p14:creationId xmlns:p14="http://schemas.microsoft.com/office/powerpoint/2010/main" val="669116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9469FA-4024-0F41-A27E-94178E9ABE25}" type="slidenum">
              <a:rPr lang="en-US" smtClean="0"/>
              <a:t>79</a:t>
            </a:fld>
            <a:endParaRPr lang="en-US"/>
          </a:p>
        </p:txBody>
      </p:sp>
    </p:spTree>
    <p:extLst>
      <p:ext uri="{BB962C8B-B14F-4D97-AF65-F5344CB8AC3E}">
        <p14:creationId xmlns:p14="http://schemas.microsoft.com/office/powerpoint/2010/main" val="1060259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When a hash table is being used as a dictionary, some of the array locations are in use, and other spots are "empty", waiting for a new entry to come along.</a:t>
            </a: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a:latin typeface="Arial" charset="0"/>
              <a:ea typeface="Arial Unicode MS" charset="0"/>
              <a:cs typeface="Arial Unicode MS" charset="0"/>
            </a:endParaRP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Oftentimes, the empty spots are identified by a special key. For example, if all our identification numbers are positive, then we could use 0 as the Number that indicates an empty spot.</a:t>
            </a: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a:latin typeface="Arial" charset="0"/>
              <a:ea typeface="Arial Unicode MS" charset="0"/>
              <a:cs typeface="Arial Unicode MS" charset="0"/>
            </a:endParaRP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With this drawing, locations [0], [4], [6], and maybe some others would all have Number=0.</a:t>
            </a:r>
          </a:p>
        </p:txBody>
      </p:sp>
      <p:sp>
        <p:nvSpPr>
          <p:cNvPr id="34819"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1721929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In order to insert a new entry, the key of the entry must somehow be converted to an index in the array. For our example, we must convert the key number into an index between 0 and 700. The conversion process is called </a:t>
            </a:r>
            <a:r>
              <a:rPr lang="en-GB" altLang="en-US" u="sng">
                <a:latin typeface="Arial" charset="0"/>
                <a:ea typeface="Arial Unicode MS" charset="0"/>
                <a:cs typeface="Arial Unicode MS" charset="0"/>
              </a:rPr>
              <a:t>hashing</a:t>
            </a:r>
            <a:r>
              <a:rPr lang="en-GB" altLang="en-US">
                <a:latin typeface="Arial" charset="0"/>
                <a:ea typeface="Arial Unicode MS" charset="0"/>
                <a:cs typeface="Arial Unicode MS" charset="0"/>
              </a:rPr>
              <a:t> and the index is called the </a:t>
            </a:r>
            <a:r>
              <a:rPr lang="en-GB" altLang="en-US" u="sng">
                <a:latin typeface="Arial" charset="0"/>
                <a:ea typeface="Arial Unicode MS" charset="0"/>
                <a:cs typeface="Arial Unicode MS" charset="0"/>
              </a:rPr>
              <a:t>hash value</a:t>
            </a:r>
            <a:r>
              <a:rPr lang="en-GB" altLang="en-US">
                <a:latin typeface="Arial" charset="0"/>
                <a:ea typeface="Arial Unicode MS" charset="0"/>
                <a:cs typeface="Arial Unicode MS" charset="0"/>
              </a:rPr>
              <a:t> of the key.</a:t>
            </a:r>
          </a:p>
        </p:txBody>
      </p:sp>
      <p:sp>
        <p:nvSpPr>
          <p:cNvPr id="35843"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360291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There are many ways to create hash values. Here is a typical approach. </a:t>
            </a: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a. Take the key mod 701 (which could be anywhere from 0 to 700).</a:t>
            </a: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a:latin typeface="Arial" charset="0"/>
              <a:ea typeface="Arial Unicode MS" charset="0"/>
              <a:cs typeface="Arial Unicode MS" charset="0"/>
            </a:endParaRPr>
          </a:p>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So, quick, what is (580,625,685 mod 701) ?</a:t>
            </a:r>
          </a:p>
        </p:txBody>
      </p:sp>
      <p:sp>
        <p:nvSpPr>
          <p:cNvPr id="36867"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918509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Three.</a:t>
            </a:r>
          </a:p>
        </p:txBody>
      </p:sp>
      <p:sp>
        <p:nvSpPr>
          <p:cNvPr id="37891"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1996871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So, this new item will be placed at location [3] of the array.</a:t>
            </a:r>
          </a:p>
        </p:txBody>
      </p:sp>
      <p:sp>
        <p:nvSpPr>
          <p:cNvPr id="38915"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280724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latin typeface="Arial" charset="0"/>
                <a:ea typeface="Arial Unicode MS" charset="0"/>
                <a:cs typeface="Arial Unicode MS" charset="0"/>
              </a:rPr>
              <a:t>The hash value is always used to find the location for the record.</a:t>
            </a:r>
          </a:p>
        </p:txBody>
      </p:sp>
      <p:sp>
        <p:nvSpPr>
          <p:cNvPr id="39939" name="Rectangle 2"/>
          <p:cNvSpPr>
            <a:spLocks noGrp="1" noRot="1" noChangeAspect="1" noChangeArrowheads="1" noTextEdit="1"/>
          </p:cNvSpPr>
          <p:nvPr>
            <p:ph type="sldImg" idx="1"/>
          </p:nvPr>
        </p:nvSpPr>
        <p:spPr>
          <a:xfrm>
            <a:off x="393700" y="692150"/>
            <a:ext cx="6070600" cy="3416300"/>
          </a:xfrm>
          <a:ln/>
        </p:spPr>
      </p:sp>
    </p:spTree>
    <p:extLst>
      <p:ext uri="{BB962C8B-B14F-4D97-AF65-F5344CB8AC3E}">
        <p14:creationId xmlns:p14="http://schemas.microsoft.com/office/powerpoint/2010/main" val="451035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11/5/19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slides/_rels/slide17.xml.rels><?xml version="1.0" encoding="UTF-8" standalone="yes"?>
<Relationships xmlns="http://schemas.openxmlformats.org/package/2006/relationships"><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slides/_rels/slide18.xml.rels><?xml version="1.0" encoding="UTF-8" standalone="yes"?>
<Relationships xmlns="http://schemas.openxmlformats.org/package/2006/relationships"><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slides/_rels/slide19.xml.rels><?xml version="1.0" encoding="UTF-8" standalone="yes"?>
<Relationships xmlns="http://schemas.openxmlformats.org/package/2006/relationships"><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wmf"/><Relationship Id="rId7" Type="http://schemas.openxmlformats.org/officeDocument/2006/relationships/image" Target="../media/image7.wm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s>
</file>

<file path=ppt/slides/_rels/slide21.xml.rels><?xml version="1.0" encoding="UTF-8" standalone="yes"?>
<Relationships xmlns="http://schemas.openxmlformats.org/package/2006/relationships"><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slides/_rels/slide22.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slides/_rels/slide23.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 Id="rId9" Type="http://schemas.openxmlformats.org/officeDocument/2006/relationships/image" Target="../media/image10.wmf"/></Relationships>
</file>

<file path=ppt/slides/_rels/slide24.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 Id="rId9" Type="http://schemas.openxmlformats.org/officeDocument/2006/relationships/image" Target="../media/image10.wmf"/></Relationships>
</file>

<file path=ppt/slides/_rels/slide25.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slides/_rels/slide26.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slides/_rels/slide27.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 Id="rId9" Type="http://schemas.openxmlformats.org/officeDocument/2006/relationships/image" Target="../media/image11.wmf"/></Relationships>
</file>

<file path=ppt/slides/_rels/slide28.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slides/_rels/slide29.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slides/_rels/slide3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slides/_rels/slide32.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slides/_rels/slide33.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slides/_rels/slide34.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slides/_rels/slide35.xml.rels><?xml version="1.0" encoding="UTF-8" standalone="yes"?>
<Relationships xmlns="http://schemas.openxmlformats.org/package/2006/relationships"><Relationship Id="rId3" Type="http://schemas.openxmlformats.org/officeDocument/2006/relationships/image" Target="../media/image5.wmf"/><Relationship Id="rId7" Type="http://schemas.openxmlformats.org/officeDocument/2006/relationships/image" Target="../media/image9.wmf"/><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s>
</file>

<file path=ppt/slides/_rels/slide36.xml.rels><?xml version="1.0" encoding="UTF-8" standalone="yes"?>
<Relationships xmlns="http://schemas.openxmlformats.org/package/2006/relationships"><Relationship Id="rId3" Type="http://schemas.openxmlformats.org/officeDocument/2006/relationships/image" Target="../media/image5.wmf"/><Relationship Id="rId7" Type="http://schemas.openxmlformats.org/officeDocument/2006/relationships/image" Target="../media/image9.wmf"/><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s>
</file>

<file path=ppt/slides/_rels/slide3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wmf"/><Relationship Id="rId7" Type="http://schemas.openxmlformats.org/officeDocument/2006/relationships/image" Target="../media/image9.wmf"/><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Hashing</a:t>
            </a:r>
          </a:p>
        </p:txBody>
      </p:sp>
      <p:sp>
        <p:nvSpPr>
          <p:cNvPr id="3" name="Subtitle 2"/>
          <p:cNvSpPr>
            <a:spLocks noGrp="1"/>
          </p:cNvSpPr>
          <p:nvPr>
            <p:ph type="subTitle" idx="1"/>
          </p:nvPr>
        </p:nvSpPr>
        <p:spPr/>
        <p:txBody>
          <a:bodyPr/>
          <a:lstStyle/>
          <a:p>
            <a:r>
              <a:rPr lang="en-US" dirty="0"/>
              <a:t>CS 311 Data Structures</a:t>
            </a:r>
          </a:p>
        </p:txBody>
      </p:sp>
    </p:spTree>
    <p:extLst>
      <p:ext uri="{BB962C8B-B14F-4D97-AF65-F5344CB8AC3E}">
        <p14:creationId xmlns:p14="http://schemas.microsoft.com/office/powerpoint/2010/main" val="1233805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solidFill>
                      <a:schemeClr val="tx1"/>
                    </a:solidFill>
                  </a:rPr>
                  <a:t>Time complexity wise this solution is the best among all, we can do all operations in </a:t>
                </a:r>
                <a14:m>
                  <m:oMath xmlns:m="http://schemas.openxmlformats.org/officeDocument/2006/math">
                    <m:r>
                      <a:rPr lang="en-US" sz="2800" b="1" i="1">
                        <a:solidFill>
                          <a:schemeClr val="tx1"/>
                        </a:solidFill>
                        <a:latin typeface="Cambria Math" charset="0"/>
                      </a:rPr>
                      <m:t>𝑶</m:t>
                    </m:r>
                    <m:r>
                      <a:rPr lang="en-US" sz="2800" b="1" i="1">
                        <a:solidFill>
                          <a:schemeClr val="tx1"/>
                        </a:solidFill>
                        <a:latin typeface="Cambria Math" charset="0"/>
                      </a:rPr>
                      <m:t>(</m:t>
                    </m:r>
                    <m:r>
                      <a:rPr lang="en-US" sz="2800" b="1" i="1" smtClean="0">
                        <a:solidFill>
                          <a:schemeClr val="tx1"/>
                        </a:solidFill>
                        <a:latin typeface="Cambria Math" charset="0"/>
                      </a:rPr>
                      <m:t>𝟏</m:t>
                    </m:r>
                    <m:r>
                      <a:rPr lang="en-US" sz="2800" b="1" i="1">
                        <a:solidFill>
                          <a:schemeClr val="tx1"/>
                        </a:solidFill>
                        <a:latin typeface="Cambria Math" charset="0"/>
                      </a:rPr>
                      <m:t>)</m:t>
                    </m:r>
                  </m:oMath>
                </a14:m>
                <a:r>
                  <a:rPr lang="en-US" sz="2800" dirty="0">
                    <a:solidFill>
                      <a:schemeClr val="tx1"/>
                    </a:solidFill>
                  </a:rPr>
                  <a:t> </a:t>
                </a:r>
                <a:r>
                  <a:rPr lang="en-US" sz="2400" dirty="0">
                    <a:solidFill>
                      <a:schemeClr val="tx1"/>
                    </a:solidFill>
                  </a:rPr>
                  <a:t>time. </a:t>
                </a:r>
              </a:p>
              <a:p>
                <a:r>
                  <a:rPr lang="en-US" sz="2400" dirty="0">
                    <a:solidFill>
                      <a:schemeClr val="tx1"/>
                    </a:solidFill>
                  </a:rPr>
                  <a:t>For example to insert a phone number, we create a record with details of given phone number, use phone number as index and store the pointer to the created record in table.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58" t="-1290"/>
                </a:stretch>
              </a:blipFill>
            </p:spPr>
            <p:txBody>
              <a:bodyPr/>
              <a:lstStyle/>
              <a:p>
                <a:r>
                  <a:rPr lang="en-US">
                    <a:noFill/>
                  </a:rPr>
                  <a:t> </a:t>
                </a:r>
              </a:p>
            </p:txBody>
          </p:sp>
        </mc:Fallback>
      </mc:AlternateContent>
    </p:spTree>
    <p:extLst>
      <p:ext uri="{BB962C8B-B14F-4D97-AF65-F5344CB8AC3E}">
        <p14:creationId xmlns:p14="http://schemas.microsoft.com/office/powerpoint/2010/main" val="1144420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solidFill>
                      <a:schemeClr val="tx1"/>
                    </a:solidFill>
                  </a:rPr>
                  <a:t>Due to above limitations Direct Access Table cannot always be used.</a:t>
                </a:r>
              </a:p>
              <a:p>
                <a:r>
                  <a:rPr lang="en-US" sz="2400" b="1" dirty="0">
                    <a:solidFill>
                      <a:schemeClr val="tx1"/>
                    </a:solidFill>
                  </a:rPr>
                  <a:t>Hashing</a:t>
                </a:r>
                <a:r>
                  <a:rPr lang="en-US" sz="2400" dirty="0">
                    <a:solidFill>
                      <a:schemeClr val="tx1"/>
                    </a:solidFill>
                  </a:rPr>
                  <a:t> is the solution that can be used in almost all such situations and performs extremely well compared to above data structures like Array, Linked List, Balanced BST in practice. </a:t>
                </a:r>
              </a:p>
              <a:p>
                <a:r>
                  <a:rPr lang="en-US" sz="2400" dirty="0">
                    <a:solidFill>
                      <a:schemeClr val="tx1"/>
                    </a:solidFill>
                  </a:rPr>
                  <a:t>With hashing we get </a:t>
                </a:r>
                <a14:m>
                  <m:oMath xmlns:m="http://schemas.openxmlformats.org/officeDocument/2006/math">
                    <m:r>
                      <a:rPr lang="en-US" sz="2800" b="1" i="1">
                        <a:solidFill>
                          <a:schemeClr val="tx1"/>
                        </a:solidFill>
                        <a:latin typeface="Cambria Math" charset="0"/>
                      </a:rPr>
                      <m:t>𝑶</m:t>
                    </m:r>
                    <m:r>
                      <a:rPr lang="en-US" sz="2800" b="1" i="1">
                        <a:solidFill>
                          <a:schemeClr val="tx1"/>
                        </a:solidFill>
                        <a:latin typeface="Cambria Math" charset="0"/>
                      </a:rPr>
                      <m:t>(</m:t>
                    </m:r>
                    <m:r>
                      <a:rPr lang="en-US" sz="2800" b="1" i="1">
                        <a:solidFill>
                          <a:schemeClr val="tx1"/>
                        </a:solidFill>
                        <a:latin typeface="Cambria Math" charset="0"/>
                      </a:rPr>
                      <m:t>𝟏</m:t>
                    </m:r>
                    <m:r>
                      <a:rPr lang="en-US" sz="2800" b="1" i="1">
                        <a:solidFill>
                          <a:schemeClr val="tx1"/>
                        </a:solidFill>
                        <a:latin typeface="Cambria Math" charset="0"/>
                      </a:rPr>
                      <m:t>)</m:t>
                    </m:r>
                  </m:oMath>
                </a14:m>
                <a:r>
                  <a:rPr lang="en-US" sz="2800" dirty="0">
                    <a:solidFill>
                      <a:schemeClr val="tx1"/>
                    </a:solidFill>
                  </a:rPr>
                  <a:t> </a:t>
                </a:r>
                <a:r>
                  <a:rPr lang="en-US" sz="2400" dirty="0">
                    <a:solidFill>
                      <a:schemeClr val="tx1"/>
                    </a:solidFill>
                  </a:rPr>
                  <a:t>search time on average and </a:t>
                </a:r>
                <a14:m>
                  <m:oMath xmlns:m="http://schemas.openxmlformats.org/officeDocument/2006/math">
                    <m:r>
                      <a:rPr lang="en-US" sz="2800" b="1" i="1">
                        <a:solidFill>
                          <a:schemeClr val="tx1"/>
                        </a:solidFill>
                        <a:latin typeface="Cambria Math" charset="0"/>
                      </a:rPr>
                      <m:t>𝑶</m:t>
                    </m:r>
                    <m:r>
                      <a:rPr lang="en-US" sz="2800" b="1" i="1">
                        <a:solidFill>
                          <a:schemeClr val="tx1"/>
                        </a:solidFill>
                        <a:latin typeface="Cambria Math" charset="0"/>
                      </a:rPr>
                      <m:t>(</m:t>
                    </m:r>
                    <m:r>
                      <a:rPr lang="en-US" sz="2800" b="1" i="1" smtClean="0">
                        <a:solidFill>
                          <a:schemeClr val="tx1"/>
                        </a:solidFill>
                        <a:latin typeface="Cambria Math" charset="0"/>
                      </a:rPr>
                      <m:t>𝒏</m:t>
                    </m:r>
                    <m:r>
                      <a:rPr lang="en-US" sz="2800" b="1" i="1">
                        <a:solidFill>
                          <a:schemeClr val="tx1"/>
                        </a:solidFill>
                        <a:latin typeface="Cambria Math" charset="0"/>
                      </a:rPr>
                      <m:t>)</m:t>
                    </m:r>
                  </m:oMath>
                </a14:m>
                <a:r>
                  <a:rPr lang="en-US" sz="2800" dirty="0">
                    <a:solidFill>
                      <a:schemeClr val="tx1"/>
                    </a:solidFill>
                  </a:rPr>
                  <a:t> </a:t>
                </a:r>
                <a:r>
                  <a:rPr lang="en-US" sz="2400" dirty="0">
                    <a:solidFill>
                      <a:schemeClr val="tx1"/>
                    </a:solidFill>
                  </a:rPr>
                  <a:t>in worst case.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58" t="-1290" r="-1163"/>
                </a:stretch>
              </a:blipFill>
            </p:spPr>
            <p:txBody>
              <a:bodyPr/>
              <a:lstStyle/>
              <a:p>
                <a:r>
                  <a:rPr lang="en-US">
                    <a:noFill/>
                  </a:rPr>
                  <a:t> </a:t>
                </a:r>
              </a:p>
            </p:txBody>
          </p:sp>
        </mc:Fallback>
      </mc:AlternateContent>
    </p:spTree>
    <p:extLst>
      <p:ext uri="{BB962C8B-B14F-4D97-AF65-F5344CB8AC3E}">
        <p14:creationId xmlns:p14="http://schemas.microsoft.com/office/powerpoint/2010/main" val="1220546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a:t>
            </a:r>
          </a:p>
        </p:txBody>
      </p:sp>
      <p:sp>
        <p:nvSpPr>
          <p:cNvPr id="3" name="Content Placeholder 2"/>
          <p:cNvSpPr>
            <a:spLocks noGrp="1"/>
          </p:cNvSpPr>
          <p:nvPr>
            <p:ph idx="1"/>
          </p:nvPr>
        </p:nvSpPr>
        <p:spPr/>
        <p:txBody>
          <a:bodyPr>
            <a:normAutofit/>
          </a:bodyPr>
          <a:lstStyle/>
          <a:p>
            <a:r>
              <a:rPr lang="en-US" sz="2400" b="1" i="1" dirty="0">
                <a:solidFill>
                  <a:schemeClr val="tx1"/>
                </a:solidFill>
              </a:rPr>
              <a:t>Hashing</a:t>
            </a:r>
            <a:r>
              <a:rPr lang="en-US" sz="2400" i="1" dirty="0">
                <a:solidFill>
                  <a:schemeClr val="tx1"/>
                </a:solidFill>
              </a:rPr>
              <a:t> is an improvement over </a:t>
            </a:r>
            <a:r>
              <a:rPr lang="en-US" sz="2400" i="1" dirty="0">
                <a:solidFill>
                  <a:srgbClr val="00B0F0"/>
                </a:solidFill>
              </a:rPr>
              <a:t>Direct Access Table</a:t>
            </a:r>
            <a:r>
              <a:rPr lang="en-US" sz="2400" i="1" dirty="0">
                <a:solidFill>
                  <a:schemeClr val="tx1"/>
                </a:solidFill>
              </a:rPr>
              <a:t>.</a:t>
            </a:r>
          </a:p>
          <a:p>
            <a:r>
              <a:rPr lang="en-US" sz="2400" i="1" dirty="0">
                <a:solidFill>
                  <a:schemeClr val="tx1"/>
                </a:solidFill>
              </a:rPr>
              <a:t> The idea is to use </a:t>
            </a:r>
            <a:r>
              <a:rPr lang="en-US" sz="2400" b="1" i="1" dirty="0">
                <a:solidFill>
                  <a:schemeClr val="tx1"/>
                </a:solidFill>
              </a:rPr>
              <a:t>hash function </a:t>
            </a:r>
            <a:r>
              <a:rPr lang="en-US" sz="2400" i="1" dirty="0">
                <a:solidFill>
                  <a:schemeClr val="tx1"/>
                </a:solidFill>
              </a:rPr>
              <a:t>that </a:t>
            </a:r>
            <a:r>
              <a:rPr lang="en-US" sz="2400" b="1" i="1" dirty="0">
                <a:solidFill>
                  <a:schemeClr val="tx1"/>
                </a:solidFill>
              </a:rPr>
              <a:t>converts</a:t>
            </a:r>
            <a:r>
              <a:rPr lang="en-US" sz="2400" i="1" dirty="0">
                <a:solidFill>
                  <a:schemeClr val="tx1"/>
                </a:solidFill>
              </a:rPr>
              <a:t> a given phone number or any other </a:t>
            </a:r>
            <a:r>
              <a:rPr lang="en-US" sz="2400" i="1" dirty="0">
                <a:solidFill>
                  <a:srgbClr val="C00000"/>
                </a:solidFill>
              </a:rPr>
              <a:t>key</a:t>
            </a:r>
            <a:r>
              <a:rPr lang="en-US" sz="2400" i="1" dirty="0">
                <a:solidFill>
                  <a:schemeClr val="tx1"/>
                </a:solidFill>
              </a:rPr>
              <a:t> to a smaller number and uses the small number as </a:t>
            </a:r>
            <a:r>
              <a:rPr lang="en-US" sz="2400" i="1" dirty="0">
                <a:solidFill>
                  <a:srgbClr val="C00000"/>
                </a:solidFill>
              </a:rPr>
              <a:t>index</a:t>
            </a:r>
            <a:r>
              <a:rPr lang="en-US" sz="2400" i="1" dirty="0">
                <a:solidFill>
                  <a:schemeClr val="tx1"/>
                </a:solidFill>
              </a:rPr>
              <a:t> in a table called </a:t>
            </a:r>
            <a:r>
              <a:rPr lang="en-US" sz="2400" b="1" i="1" dirty="0">
                <a:solidFill>
                  <a:schemeClr val="tx1"/>
                </a:solidFill>
              </a:rPr>
              <a:t>hash table</a:t>
            </a:r>
            <a:r>
              <a:rPr lang="en-US" sz="2400" i="1" dirty="0">
                <a:solidFill>
                  <a:schemeClr val="tx1"/>
                </a:solidFill>
              </a:rPr>
              <a:t>.</a:t>
            </a:r>
          </a:p>
        </p:txBody>
      </p:sp>
    </p:spTree>
    <p:extLst>
      <p:ext uri="{BB962C8B-B14F-4D97-AF65-F5344CB8AC3E}">
        <p14:creationId xmlns:p14="http://schemas.microsoft.com/office/powerpoint/2010/main" val="2110400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What is a Hash Table ?</a:t>
            </a:r>
          </a:p>
        </p:txBody>
      </p:sp>
      <p:sp>
        <p:nvSpPr>
          <p:cNvPr id="3075" name="Rectangle 2"/>
          <p:cNvSpPr>
            <a:spLocks noGrp="1" noChangeArrowheads="1"/>
          </p:cNvSpPr>
          <p:nvPr>
            <p:ph type="body" idx="1"/>
          </p:nvPr>
        </p:nvSpPr>
        <p:spPr>
          <a:xfrm>
            <a:off x="2209800" y="1981200"/>
            <a:ext cx="4757738"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solidFill>
                  <a:schemeClr val="tx1"/>
                </a:solidFill>
                <a:effectLst/>
              </a:rPr>
              <a:t>The simplest kind of hash table is an array of records.</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solidFill>
                  <a:schemeClr val="tx1"/>
                </a:solidFill>
                <a:effectLst/>
              </a:rPr>
              <a:t>This example has 701 records.</a:t>
            </a:r>
          </a:p>
        </p:txBody>
      </p:sp>
      <p:sp>
        <p:nvSpPr>
          <p:cNvPr id="3076" name="AutoShape 3"/>
          <p:cNvSpPr>
            <a:spLocks noChangeArrowheads="1"/>
          </p:cNvSpPr>
          <p:nvPr/>
        </p:nvSpPr>
        <p:spPr bwMode="auto">
          <a:xfrm>
            <a:off x="2586039" y="4683126"/>
            <a:ext cx="6046787" cy="785813"/>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3077" name="Line 4"/>
          <p:cNvSpPr>
            <a:spLocks noChangeShapeType="1"/>
          </p:cNvSpPr>
          <p:nvPr/>
        </p:nvSpPr>
        <p:spPr bwMode="auto">
          <a:xfrm>
            <a:off x="3498850" y="4679951"/>
            <a:ext cx="1588" cy="792163"/>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8" name="Line 5"/>
          <p:cNvSpPr>
            <a:spLocks noChangeShapeType="1"/>
          </p:cNvSpPr>
          <p:nvPr/>
        </p:nvSpPr>
        <p:spPr bwMode="auto">
          <a:xfrm>
            <a:off x="4413250" y="4679951"/>
            <a:ext cx="1588" cy="792163"/>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9" name="Line 6"/>
          <p:cNvSpPr>
            <a:spLocks noChangeShapeType="1"/>
          </p:cNvSpPr>
          <p:nvPr/>
        </p:nvSpPr>
        <p:spPr bwMode="auto">
          <a:xfrm>
            <a:off x="5326064" y="4679951"/>
            <a:ext cx="1587" cy="792163"/>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0" name="Line 7"/>
          <p:cNvSpPr>
            <a:spLocks noChangeShapeType="1"/>
          </p:cNvSpPr>
          <p:nvPr/>
        </p:nvSpPr>
        <p:spPr bwMode="auto">
          <a:xfrm>
            <a:off x="6242050" y="4683126"/>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1" name="Line 8"/>
          <p:cNvSpPr>
            <a:spLocks noChangeShapeType="1"/>
          </p:cNvSpPr>
          <p:nvPr/>
        </p:nvSpPr>
        <p:spPr bwMode="auto">
          <a:xfrm>
            <a:off x="7156450" y="4683126"/>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2" name="Line 9"/>
          <p:cNvSpPr>
            <a:spLocks noChangeShapeType="1"/>
          </p:cNvSpPr>
          <p:nvPr/>
        </p:nvSpPr>
        <p:spPr bwMode="auto">
          <a:xfrm>
            <a:off x="8070850" y="4678363"/>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3" name="AutoShape 10"/>
          <p:cNvSpPr>
            <a:spLocks noChangeArrowheads="1"/>
          </p:cNvSpPr>
          <p:nvPr/>
        </p:nvSpPr>
        <p:spPr bwMode="auto">
          <a:xfrm>
            <a:off x="2706688" y="4217989"/>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3084" name="AutoShape 11"/>
          <p:cNvSpPr>
            <a:spLocks noChangeArrowheads="1"/>
          </p:cNvSpPr>
          <p:nvPr/>
        </p:nvSpPr>
        <p:spPr bwMode="auto">
          <a:xfrm>
            <a:off x="3582133" y="4217989"/>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3085" name="AutoShape 12"/>
          <p:cNvSpPr>
            <a:spLocks noChangeArrowheads="1"/>
          </p:cNvSpPr>
          <p:nvPr/>
        </p:nvSpPr>
        <p:spPr bwMode="auto">
          <a:xfrm>
            <a:off x="4496533" y="4217989"/>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3086" name="AutoShape 13"/>
          <p:cNvSpPr>
            <a:spLocks noChangeArrowheads="1"/>
          </p:cNvSpPr>
          <p:nvPr/>
        </p:nvSpPr>
        <p:spPr bwMode="auto">
          <a:xfrm>
            <a:off x="5377596" y="4217989"/>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3087" name="AutoShape 14"/>
          <p:cNvSpPr>
            <a:spLocks noChangeArrowheads="1"/>
          </p:cNvSpPr>
          <p:nvPr/>
        </p:nvSpPr>
        <p:spPr bwMode="auto">
          <a:xfrm>
            <a:off x="6291996" y="4217989"/>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3088" name="AutoShape 15"/>
          <p:cNvSpPr>
            <a:spLocks noChangeArrowheads="1"/>
          </p:cNvSpPr>
          <p:nvPr/>
        </p:nvSpPr>
        <p:spPr bwMode="auto">
          <a:xfrm>
            <a:off x="7263546" y="4217989"/>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3089" name="AutoShape 16"/>
          <p:cNvSpPr>
            <a:spLocks noChangeArrowheads="1"/>
          </p:cNvSpPr>
          <p:nvPr/>
        </p:nvSpPr>
        <p:spPr bwMode="auto">
          <a:xfrm>
            <a:off x="1974851" y="5565776"/>
            <a:ext cx="2783453"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An array of records</a:t>
            </a:r>
          </a:p>
        </p:txBody>
      </p:sp>
      <p:sp>
        <p:nvSpPr>
          <p:cNvPr id="3090" name="AutoShape 17"/>
          <p:cNvSpPr>
            <a:spLocks noChangeArrowheads="1"/>
          </p:cNvSpPr>
          <p:nvPr/>
        </p:nvSpPr>
        <p:spPr bwMode="auto">
          <a:xfrm>
            <a:off x="9415463" y="4683126"/>
            <a:ext cx="901700" cy="785813"/>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3091" name="Freeform 18"/>
          <p:cNvSpPr>
            <a:spLocks noChangeArrowheads="1"/>
          </p:cNvSpPr>
          <p:nvPr/>
        </p:nvSpPr>
        <p:spPr bwMode="auto">
          <a:xfrm>
            <a:off x="8342314" y="3355976"/>
            <a:ext cx="1309687" cy="2830513"/>
          </a:xfrm>
          <a:custGeom>
            <a:avLst/>
            <a:gdLst>
              <a:gd name="T0" fmla="*/ 1473 w 3639"/>
              <a:gd name="T1" fmla="*/ 0 h 7864"/>
              <a:gd name="T2" fmla="*/ 0 w 3639"/>
              <a:gd name="T3" fmla="*/ 4211 h 7864"/>
              <a:gd name="T4" fmla="*/ 445 w 3639"/>
              <a:gd name="T5" fmla="*/ 4917 h 7864"/>
              <a:gd name="T6" fmla="*/ 189 w 3639"/>
              <a:gd name="T7" fmla="*/ 5411 h 7864"/>
              <a:gd name="T8" fmla="*/ 1067 w 3639"/>
              <a:gd name="T9" fmla="*/ 7863 h 7864"/>
              <a:gd name="T10" fmla="*/ 3638 w 3639"/>
              <a:gd name="T11" fmla="*/ 5146 h 7864"/>
              <a:gd name="T12" fmla="*/ 1473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92" name="AutoShape 19"/>
          <p:cNvSpPr>
            <a:spLocks noChangeArrowheads="1"/>
          </p:cNvSpPr>
          <p:nvPr/>
        </p:nvSpPr>
        <p:spPr bwMode="auto">
          <a:xfrm>
            <a:off x="8656638" y="4846639"/>
            <a:ext cx="56720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sp>
        <p:nvSpPr>
          <p:cNvPr id="3093" name="AutoShape 20"/>
          <p:cNvSpPr>
            <a:spLocks noChangeArrowheads="1"/>
          </p:cNvSpPr>
          <p:nvPr/>
        </p:nvSpPr>
        <p:spPr bwMode="auto">
          <a:xfrm>
            <a:off x="9571038" y="4221164"/>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spTree>
    <p:extLst>
      <p:ext uri="{BB962C8B-B14F-4D97-AF65-F5344CB8AC3E}">
        <p14:creationId xmlns:p14="http://schemas.microsoft.com/office/powerpoint/2010/main" val="65991427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What is a Hash Table ?</a:t>
            </a:r>
          </a:p>
        </p:txBody>
      </p:sp>
      <p:sp>
        <p:nvSpPr>
          <p:cNvPr id="4099" name="Rectangle 2"/>
          <p:cNvSpPr>
            <a:spLocks noGrp="1" noChangeArrowheads="1"/>
          </p:cNvSpPr>
          <p:nvPr>
            <p:ph type="body" idx="1"/>
          </p:nvPr>
        </p:nvSpPr>
        <p:spPr>
          <a:xfrm>
            <a:off x="2209801" y="1774825"/>
            <a:ext cx="4525963"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solidFill>
                  <a:schemeClr val="tx1"/>
                </a:solidFill>
                <a:effectLst/>
              </a:rPr>
              <a:t>Each record has a special field, called its </a:t>
            </a:r>
            <a:r>
              <a:rPr lang="en-GB" altLang="en-US" sz="2400" u="sng">
                <a:solidFill>
                  <a:schemeClr val="tx1"/>
                </a:solidFill>
                <a:effectLst/>
              </a:rPr>
              <a:t>key</a:t>
            </a:r>
            <a:r>
              <a:rPr lang="en-GB" altLang="en-US" sz="2400">
                <a:solidFill>
                  <a:schemeClr val="tx1"/>
                </a:solidFill>
                <a:effectLst/>
              </a:rPr>
              <a:t>.</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solidFill>
                  <a:schemeClr val="tx1"/>
                </a:solidFill>
                <a:effectLst/>
              </a:rPr>
              <a:t>In this example, the key is a long integer field called </a:t>
            </a:r>
            <a:r>
              <a:rPr lang="en-GB" altLang="en-US" sz="2400" dirty="0">
                <a:solidFill>
                  <a:schemeClr val="tx1"/>
                </a:solidFill>
                <a:latin typeface="Arial" charset="0"/>
              </a:rPr>
              <a:t>Number</a:t>
            </a:r>
            <a:r>
              <a:rPr lang="en-GB" altLang="en-US" sz="2400" dirty="0">
                <a:solidFill>
                  <a:schemeClr val="tx1"/>
                </a:solidFill>
                <a:effectLst/>
              </a:rPr>
              <a:t>.</a:t>
            </a:r>
          </a:p>
        </p:txBody>
      </p:sp>
      <p:sp>
        <p:nvSpPr>
          <p:cNvPr id="4100" name="AutoShape 3"/>
          <p:cNvSpPr>
            <a:spLocks noChangeArrowheads="1"/>
          </p:cNvSpPr>
          <p:nvPr/>
        </p:nvSpPr>
        <p:spPr bwMode="auto">
          <a:xfrm>
            <a:off x="2586039" y="4683126"/>
            <a:ext cx="6046787" cy="785813"/>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4101" name="Line 4"/>
          <p:cNvSpPr>
            <a:spLocks noChangeShapeType="1"/>
          </p:cNvSpPr>
          <p:nvPr/>
        </p:nvSpPr>
        <p:spPr bwMode="auto">
          <a:xfrm>
            <a:off x="3498850" y="4679951"/>
            <a:ext cx="1588" cy="792163"/>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 name="Line 5"/>
          <p:cNvSpPr>
            <a:spLocks noChangeShapeType="1"/>
          </p:cNvSpPr>
          <p:nvPr/>
        </p:nvSpPr>
        <p:spPr bwMode="auto">
          <a:xfrm>
            <a:off x="4413250" y="4679951"/>
            <a:ext cx="1588" cy="792163"/>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3" name="Line 6"/>
          <p:cNvSpPr>
            <a:spLocks noChangeShapeType="1"/>
          </p:cNvSpPr>
          <p:nvPr/>
        </p:nvSpPr>
        <p:spPr bwMode="auto">
          <a:xfrm>
            <a:off x="5326064" y="4679951"/>
            <a:ext cx="1587" cy="792163"/>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4" name="Line 7"/>
          <p:cNvSpPr>
            <a:spLocks noChangeShapeType="1"/>
          </p:cNvSpPr>
          <p:nvPr/>
        </p:nvSpPr>
        <p:spPr bwMode="auto">
          <a:xfrm>
            <a:off x="6242050" y="4683126"/>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5" name="Line 8"/>
          <p:cNvSpPr>
            <a:spLocks noChangeShapeType="1"/>
          </p:cNvSpPr>
          <p:nvPr/>
        </p:nvSpPr>
        <p:spPr bwMode="auto">
          <a:xfrm>
            <a:off x="7156450" y="4683126"/>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6" name="Line 9"/>
          <p:cNvSpPr>
            <a:spLocks noChangeShapeType="1"/>
          </p:cNvSpPr>
          <p:nvPr/>
        </p:nvSpPr>
        <p:spPr bwMode="auto">
          <a:xfrm>
            <a:off x="8070850" y="4678363"/>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7" name="AutoShape 10"/>
          <p:cNvSpPr>
            <a:spLocks noChangeArrowheads="1"/>
          </p:cNvSpPr>
          <p:nvPr/>
        </p:nvSpPr>
        <p:spPr bwMode="auto">
          <a:xfrm>
            <a:off x="2706688" y="4217989"/>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4108" name="AutoShape 11"/>
          <p:cNvSpPr>
            <a:spLocks noChangeArrowheads="1"/>
          </p:cNvSpPr>
          <p:nvPr/>
        </p:nvSpPr>
        <p:spPr bwMode="auto">
          <a:xfrm>
            <a:off x="3582133" y="4217989"/>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4109" name="AutoShape 12"/>
          <p:cNvSpPr>
            <a:spLocks noChangeArrowheads="1"/>
          </p:cNvSpPr>
          <p:nvPr/>
        </p:nvSpPr>
        <p:spPr bwMode="auto">
          <a:xfrm>
            <a:off x="4496533" y="4217989"/>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4110" name="AutoShape 13"/>
          <p:cNvSpPr>
            <a:spLocks noChangeArrowheads="1"/>
          </p:cNvSpPr>
          <p:nvPr/>
        </p:nvSpPr>
        <p:spPr bwMode="auto">
          <a:xfrm>
            <a:off x="5377596" y="4217989"/>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4111" name="AutoShape 14"/>
          <p:cNvSpPr>
            <a:spLocks noChangeArrowheads="1"/>
          </p:cNvSpPr>
          <p:nvPr/>
        </p:nvSpPr>
        <p:spPr bwMode="auto">
          <a:xfrm>
            <a:off x="6291996" y="4217989"/>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4112" name="AutoShape 15"/>
          <p:cNvSpPr>
            <a:spLocks noChangeArrowheads="1"/>
          </p:cNvSpPr>
          <p:nvPr/>
        </p:nvSpPr>
        <p:spPr bwMode="auto">
          <a:xfrm>
            <a:off x="7263546" y="4217989"/>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4113" name="AutoShape 16"/>
          <p:cNvSpPr>
            <a:spLocks noChangeArrowheads="1"/>
          </p:cNvSpPr>
          <p:nvPr/>
        </p:nvSpPr>
        <p:spPr bwMode="auto">
          <a:xfrm>
            <a:off x="9415463" y="4683126"/>
            <a:ext cx="901700" cy="785813"/>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4114" name="Freeform 17"/>
          <p:cNvSpPr>
            <a:spLocks noChangeArrowheads="1"/>
          </p:cNvSpPr>
          <p:nvPr/>
        </p:nvSpPr>
        <p:spPr bwMode="auto">
          <a:xfrm>
            <a:off x="8342314" y="3355976"/>
            <a:ext cx="1309687" cy="2830513"/>
          </a:xfrm>
          <a:custGeom>
            <a:avLst/>
            <a:gdLst>
              <a:gd name="T0" fmla="*/ 1473 w 3639"/>
              <a:gd name="T1" fmla="*/ 0 h 7864"/>
              <a:gd name="T2" fmla="*/ 0 w 3639"/>
              <a:gd name="T3" fmla="*/ 4211 h 7864"/>
              <a:gd name="T4" fmla="*/ 445 w 3639"/>
              <a:gd name="T5" fmla="*/ 4917 h 7864"/>
              <a:gd name="T6" fmla="*/ 189 w 3639"/>
              <a:gd name="T7" fmla="*/ 5411 h 7864"/>
              <a:gd name="T8" fmla="*/ 1067 w 3639"/>
              <a:gd name="T9" fmla="*/ 7863 h 7864"/>
              <a:gd name="T10" fmla="*/ 3638 w 3639"/>
              <a:gd name="T11" fmla="*/ 5146 h 7864"/>
              <a:gd name="T12" fmla="*/ 1473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5" name="AutoShape 18"/>
          <p:cNvSpPr>
            <a:spLocks noChangeArrowheads="1"/>
          </p:cNvSpPr>
          <p:nvPr/>
        </p:nvSpPr>
        <p:spPr bwMode="auto">
          <a:xfrm>
            <a:off x="8656638" y="4846639"/>
            <a:ext cx="56720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sp>
        <p:nvSpPr>
          <p:cNvPr id="4116" name="AutoShape 19"/>
          <p:cNvSpPr>
            <a:spLocks noChangeArrowheads="1"/>
          </p:cNvSpPr>
          <p:nvPr/>
        </p:nvSpPr>
        <p:spPr bwMode="auto">
          <a:xfrm>
            <a:off x="9571038" y="4221164"/>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sp>
        <p:nvSpPr>
          <p:cNvPr id="4117" name="AutoShape 20"/>
          <p:cNvSpPr>
            <a:spLocks noChangeArrowheads="1"/>
          </p:cNvSpPr>
          <p:nvPr/>
        </p:nvSpPr>
        <p:spPr bwMode="auto">
          <a:xfrm>
            <a:off x="7553326"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4118" name="Freeform 21"/>
          <p:cNvSpPr>
            <a:spLocks noChangeArrowheads="1"/>
          </p:cNvSpPr>
          <p:nvPr/>
        </p:nvSpPr>
        <p:spPr bwMode="auto">
          <a:xfrm>
            <a:off x="6248400" y="914400"/>
            <a:ext cx="1295400" cy="4572000"/>
          </a:xfrm>
          <a:custGeom>
            <a:avLst/>
            <a:gdLst>
              <a:gd name="T0" fmla="*/ 0 w 3600"/>
              <a:gd name="T1" fmla="*/ 10372 h 12701"/>
              <a:gd name="T2" fmla="*/ 3599 w 3600"/>
              <a:gd name="T3" fmla="*/ 0 h 12701"/>
              <a:gd name="T4" fmla="*/ 3599 w 3600"/>
              <a:gd name="T5" fmla="*/ 6985 h 12701"/>
              <a:gd name="T6" fmla="*/ 0 w 3600"/>
              <a:gd name="T7" fmla="*/ 12700 h 12701"/>
              <a:gd name="T8" fmla="*/ 0 w 3600"/>
              <a:gd name="T9" fmla="*/ 10372 h 12701"/>
              <a:gd name="T10" fmla="*/ 0 60000 65536"/>
              <a:gd name="T11" fmla="*/ 0 60000 65536"/>
              <a:gd name="T12" fmla="*/ 0 60000 65536"/>
              <a:gd name="T13" fmla="*/ 0 60000 65536"/>
              <a:gd name="T14" fmla="*/ 0 60000 65536"/>
              <a:gd name="T15" fmla="*/ 0 w 3600"/>
              <a:gd name="T16" fmla="*/ 0 h 12701"/>
              <a:gd name="T17" fmla="*/ 3600 w 3600"/>
              <a:gd name="T18" fmla="*/ 12701 h 12701"/>
            </a:gdLst>
            <a:ahLst/>
            <a:cxnLst>
              <a:cxn ang="T10">
                <a:pos x="T0" y="T1"/>
              </a:cxn>
              <a:cxn ang="T11">
                <a:pos x="T2" y="T3"/>
              </a:cxn>
              <a:cxn ang="T12">
                <a:pos x="T4" y="T5"/>
              </a:cxn>
              <a:cxn ang="T13">
                <a:pos x="T6" y="T7"/>
              </a:cxn>
              <a:cxn ang="T14">
                <a:pos x="T8" y="T9"/>
              </a:cxn>
            </a:cxnLst>
            <a:rect l="T15" t="T16" r="T17" b="T18"/>
            <a:pathLst>
              <a:path w="3600" h="12701">
                <a:moveTo>
                  <a:pt x="0" y="10372"/>
                </a:moveTo>
                <a:lnTo>
                  <a:pt x="3599" y="0"/>
                </a:lnTo>
                <a:lnTo>
                  <a:pt x="3599" y="6985"/>
                </a:lnTo>
                <a:lnTo>
                  <a:pt x="0" y="12700"/>
                </a:lnTo>
                <a:lnTo>
                  <a:pt x="0" y="10372"/>
                </a:lnTo>
              </a:path>
            </a:pathLst>
          </a:custGeom>
          <a:gradFill rotWithShape="0">
            <a:gsLst>
              <a:gs pos="0">
                <a:srgbClr val="8080FF"/>
              </a:gs>
              <a:gs pos="100000">
                <a:srgbClr val="26264B"/>
              </a:gs>
            </a:gsLst>
            <a:lin ang="5400000" scaled="1"/>
          </a:gradFill>
          <a:ln w="12600">
            <a:solidFill>
              <a:srgbClr val="E0E0E0"/>
            </a:solidFill>
            <a:round/>
            <a:headEnd/>
            <a:tailEnd/>
          </a:ln>
        </p:spPr>
        <p:txBody>
          <a:bodyPr wrap="none" anchor="ctr"/>
          <a:lstStyle/>
          <a:p>
            <a:endParaRPr lang="en-US"/>
          </a:p>
        </p:txBody>
      </p:sp>
      <p:sp>
        <p:nvSpPr>
          <p:cNvPr id="4119" name="Freeform 22"/>
          <p:cNvSpPr>
            <a:spLocks noChangeArrowheads="1"/>
          </p:cNvSpPr>
          <p:nvPr/>
        </p:nvSpPr>
        <p:spPr bwMode="auto">
          <a:xfrm>
            <a:off x="6248401" y="3386138"/>
            <a:ext cx="3910013" cy="2100262"/>
          </a:xfrm>
          <a:custGeom>
            <a:avLst/>
            <a:gdLst>
              <a:gd name="T0" fmla="*/ 0 w 10863"/>
              <a:gd name="T1" fmla="*/ 5834 h 5835"/>
              <a:gd name="T2" fmla="*/ 3629 w 10863"/>
              <a:gd name="T3" fmla="*/ 0 h 5835"/>
              <a:gd name="T4" fmla="*/ 10862 w 10863"/>
              <a:gd name="T5" fmla="*/ 0 h 5835"/>
              <a:gd name="T6" fmla="*/ 2540 w 10863"/>
              <a:gd name="T7" fmla="*/ 5834 h 5835"/>
              <a:gd name="T8" fmla="*/ 0 w 10863"/>
              <a:gd name="T9" fmla="*/ 5834 h 5835"/>
              <a:gd name="T10" fmla="*/ 0 60000 65536"/>
              <a:gd name="T11" fmla="*/ 0 60000 65536"/>
              <a:gd name="T12" fmla="*/ 0 60000 65536"/>
              <a:gd name="T13" fmla="*/ 0 60000 65536"/>
              <a:gd name="T14" fmla="*/ 0 60000 65536"/>
              <a:gd name="T15" fmla="*/ 0 w 10863"/>
              <a:gd name="T16" fmla="*/ 0 h 5835"/>
              <a:gd name="T17" fmla="*/ 10863 w 10863"/>
              <a:gd name="T18" fmla="*/ 5835 h 5835"/>
            </a:gdLst>
            <a:ahLst/>
            <a:cxnLst>
              <a:cxn ang="T10">
                <a:pos x="T0" y="T1"/>
              </a:cxn>
              <a:cxn ang="T11">
                <a:pos x="T2" y="T3"/>
              </a:cxn>
              <a:cxn ang="T12">
                <a:pos x="T4" y="T5"/>
              </a:cxn>
              <a:cxn ang="T13">
                <a:pos x="T6" y="T7"/>
              </a:cxn>
              <a:cxn ang="T14">
                <a:pos x="T8" y="T9"/>
              </a:cxn>
            </a:cxnLst>
            <a:rect l="T15" t="T16" r="T17" b="T18"/>
            <a:pathLst>
              <a:path w="10863" h="5835">
                <a:moveTo>
                  <a:pt x="0" y="5834"/>
                </a:moveTo>
                <a:lnTo>
                  <a:pt x="3629" y="0"/>
                </a:lnTo>
                <a:lnTo>
                  <a:pt x="10862" y="0"/>
                </a:lnTo>
                <a:lnTo>
                  <a:pt x="2540" y="5834"/>
                </a:lnTo>
                <a:lnTo>
                  <a:pt x="0" y="5834"/>
                </a:lnTo>
              </a:path>
            </a:pathLst>
          </a:custGeom>
          <a:gradFill rotWithShape="0">
            <a:gsLst>
              <a:gs pos="0">
                <a:srgbClr val="8080FF"/>
              </a:gs>
              <a:gs pos="100000">
                <a:srgbClr val="26264B"/>
              </a:gs>
            </a:gsLst>
            <a:lin ang="8100000" scaled="1"/>
          </a:gradFill>
          <a:ln w="12600">
            <a:solidFill>
              <a:srgbClr val="E0E0E0"/>
            </a:solidFill>
            <a:round/>
            <a:headEnd/>
            <a:tailEnd/>
          </a:ln>
        </p:spPr>
        <p:txBody>
          <a:bodyPr wrap="none" anchor="ctr"/>
          <a:lstStyle/>
          <a:p>
            <a:endParaRPr lang="en-US"/>
          </a:p>
        </p:txBody>
      </p:sp>
      <p:sp>
        <p:nvSpPr>
          <p:cNvPr id="4120" name="AutoShape 23"/>
          <p:cNvSpPr>
            <a:spLocks noChangeArrowheads="1"/>
          </p:cNvSpPr>
          <p:nvPr/>
        </p:nvSpPr>
        <p:spPr bwMode="auto">
          <a:xfrm>
            <a:off x="8424863" y="460375"/>
            <a:ext cx="696912" cy="433388"/>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4121" name="AutoShape 24"/>
          <p:cNvSpPr>
            <a:spLocks noChangeArrowheads="1"/>
          </p:cNvSpPr>
          <p:nvPr/>
        </p:nvSpPr>
        <p:spPr bwMode="auto">
          <a:xfrm>
            <a:off x="7680325" y="1103314"/>
            <a:ext cx="2503488" cy="43338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Number    </a:t>
            </a:r>
            <a:r>
              <a:rPr lang="en-GB" altLang="en-US" sz="1600" b="1">
                <a:solidFill>
                  <a:schemeClr val="tx1"/>
                </a:solidFill>
              </a:rPr>
              <a:t>506643548</a:t>
            </a:r>
          </a:p>
        </p:txBody>
      </p:sp>
    </p:spTree>
    <p:extLst>
      <p:ext uri="{BB962C8B-B14F-4D97-AF65-F5344CB8AC3E}">
        <p14:creationId xmlns:p14="http://schemas.microsoft.com/office/powerpoint/2010/main" val="209596867"/>
      </p:ext>
    </p:extLst>
  </p:cSld>
  <p:clrMapOvr>
    <a:masterClrMapping/>
  </p:clrMapOvr>
  <p:transition>
    <p:strips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What is a Hash Table ?</a:t>
            </a:r>
          </a:p>
        </p:txBody>
      </p:sp>
      <p:sp>
        <p:nvSpPr>
          <p:cNvPr id="5123" name="Rectangle 2"/>
          <p:cNvSpPr>
            <a:spLocks noGrp="1" noChangeArrowheads="1"/>
          </p:cNvSpPr>
          <p:nvPr>
            <p:ph type="body" idx="1"/>
          </p:nvPr>
        </p:nvSpPr>
        <p:spPr>
          <a:xfrm>
            <a:off x="2209801" y="1774825"/>
            <a:ext cx="4525963"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solidFill>
                  <a:schemeClr val="tx1"/>
                </a:solidFill>
                <a:effectLst/>
              </a:rPr>
              <a:t>The number might be a person's identification number, and the rest of the record has information about the person.</a:t>
            </a:r>
          </a:p>
        </p:txBody>
      </p:sp>
      <p:sp>
        <p:nvSpPr>
          <p:cNvPr id="5124" name="AutoShape 3"/>
          <p:cNvSpPr>
            <a:spLocks noChangeArrowheads="1"/>
          </p:cNvSpPr>
          <p:nvPr/>
        </p:nvSpPr>
        <p:spPr bwMode="auto">
          <a:xfrm>
            <a:off x="2586039" y="4683126"/>
            <a:ext cx="6046787" cy="785813"/>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5125" name="Line 4"/>
          <p:cNvSpPr>
            <a:spLocks noChangeShapeType="1"/>
          </p:cNvSpPr>
          <p:nvPr/>
        </p:nvSpPr>
        <p:spPr bwMode="auto">
          <a:xfrm>
            <a:off x="3498850" y="4679951"/>
            <a:ext cx="1588" cy="792163"/>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6" name="Line 5"/>
          <p:cNvSpPr>
            <a:spLocks noChangeShapeType="1"/>
          </p:cNvSpPr>
          <p:nvPr/>
        </p:nvSpPr>
        <p:spPr bwMode="auto">
          <a:xfrm>
            <a:off x="4413250" y="4679951"/>
            <a:ext cx="1588" cy="792163"/>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7" name="Line 6"/>
          <p:cNvSpPr>
            <a:spLocks noChangeShapeType="1"/>
          </p:cNvSpPr>
          <p:nvPr/>
        </p:nvSpPr>
        <p:spPr bwMode="auto">
          <a:xfrm>
            <a:off x="5326064" y="4679951"/>
            <a:ext cx="1587" cy="792163"/>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8" name="Line 7"/>
          <p:cNvSpPr>
            <a:spLocks noChangeShapeType="1"/>
          </p:cNvSpPr>
          <p:nvPr/>
        </p:nvSpPr>
        <p:spPr bwMode="auto">
          <a:xfrm>
            <a:off x="6242050" y="4683126"/>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9" name="Line 8"/>
          <p:cNvSpPr>
            <a:spLocks noChangeShapeType="1"/>
          </p:cNvSpPr>
          <p:nvPr/>
        </p:nvSpPr>
        <p:spPr bwMode="auto">
          <a:xfrm>
            <a:off x="7156450" y="4683126"/>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0" name="Line 9"/>
          <p:cNvSpPr>
            <a:spLocks noChangeShapeType="1"/>
          </p:cNvSpPr>
          <p:nvPr/>
        </p:nvSpPr>
        <p:spPr bwMode="auto">
          <a:xfrm>
            <a:off x="8070850" y="4678363"/>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1" name="AutoShape 10"/>
          <p:cNvSpPr>
            <a:spLocks noChangeArrowheads="1"/>
          </p:cNvSpPr>
          <p:nvPr/>
        </p:nvSpPr>
        <p:spPr bwMode="auto">
          <a:xfrm>
            <a:off x="2706688" y="4217989"/>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5132" name="AutoShape 11"/>
          <p:cNvSpPr>
            <a:spLocks noChangeArrowheads="1"/>
          </p:cNvSpPr>
          <p:nvPr/>
        </p:nvSpPr>
        <p:spPr bwMode="auto">
          <a:xfrm>
            <a:off x="3582133" y="4217989"/>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5133" name="AutoShape 12"/>
          <p:cNvSpPr>
            <a:spLocks noChangeArrowheads="1"/>
          </p:cNvSpPr>
          <p:nvPr/>
        </p:nvSpPr>
        <p:spPr bwMode="auto">
          <a:xfrm>
            <a:off x="4496533" y="4217989"/>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5134" name="AutoShape 13"/>
          <p:cNvSpPr>
            <a:spLocks noChangeArrowheads="1"/>
          </p:cNvSpPr>
          <p:nvPr/>
        </p:nvSpPr>
        <p:spPr bwMode="auto">
          <a:xfrm>
            <a:off x="5377596" y="4217989"/>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5135" name="AutoShape 14"/>
          <p:cNvSpPr>
            <a:spLocks noChangeArrowheads="1"/>
          </p:cNvSpPr>
          <p:nvPr/>
        </p:nvSpPr>
        <p:spPr bwMode="auto">
          <a:xfrm>
            <a:off x="6291996" y="4217989"/>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5136" name="AutoShape 15"/>
          <p:cNvSpPr>
            <a:spLocks noChangeArrowheads="1"/>
          </p:cNvSpPr>
          <p:nvPr/>
        </p:nvSpPr>
        <p:spPr bwMode="auto">
          <a:xfrm>
            <a:off x="7263546" y="4217989"/>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5137" name="AutoShape 16"/>
          <p:cNvSpPr>
            <a:spLocks noChangeArrowheads="1"/>
          </p:cNvSpPr>
          <p:nvPr/>
        </p:nvSpPr>
        <p:spPr bwMode="auto">
          <a:xfrm>
            <a:off x="9415463" y="4683126"/>
            <a:ext cx="901700" cy="785813"/>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5138" name="Freeform 17"/>
          <p:cNvSpPr>
            <a:spLocks noChangeArrowheads="1"/>
          </p:cNvSpPr>
          <p:nvPr/>
        </p:nvSpPr>
        <p:spPr bwMode="auto">
          <a:xfrm>
            <a:off x="8342314" y="3355976"/>
            <a:ext cx="1309687" cy="2830513"/>
          </a:xfrm>
          <a:custGeom>
            <a:avLst/>
            <a:gdLst>
              <a:gd name="T0" fmla="*/ 1473 w 3639"/>
              <a:gd name="T1" fmla="*/ 0 h 7864"/>
              <a:gd name="T2" fmla="*/ 0 w 3639"/>
              <a:gd name="T3" fmla="*/ 4211 h 7864"/>
              <a:gd name="T4" fmla="*/ 445 w 3639"/>
              <a:gd name="T5" fmla="*/ 4917 h 7864"/>
              <a:gd name="T6" fmla="*/ 189 w 3639"/>
              <a:gd name="T7" fmla="*/ 5411 h 7864"/>
              <a:gd name="T8" fmla="*/ 1067 w 3639"/>
              <a:gd name="T9" fmla="*/ 7863 h 7864"/>
              <a:gd name="T10" fmla="*/ 3638 w 3639"/>
              <a:gd name="T11" fmla="*/ 5146 h 7864"/>
              <a:gd name="T12" fmla="*/ 1473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39" name="AutoShape 18"/>
          <p:cNvSpPr>
            <a:spLocks noChangeArrowheads="1"/>
          </p:cNvSpPr>
          <p:nvPr/>
        </p:nvSpPr>
        <p:spPr bwMode="auto">
          <a:xfrm>
            <a:off x="8656638" y="4835526"/>
            <a:ext cx="56720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sp>
        <p:nvSpPr>
          <p:cNvPr id="5140" name="AutoShape 19"/>
          <p:cNvSpPr>
            <a:spLocks noChangeArrowheads="1"/>
          </p:cNvSpPr>
          <p:nvPr/>
        </p:nvSpPr>
        <p:spPr bwMode="auto">
          <a:xfrm>
            <a:off x="9571038" y="4221164"/>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sp>
        <p:nvSpPr>
          <p:cNvPr id="5141" name="AutoShape 20"/>
          <p:cNvSpPr>
            <a:spLocks noChangeArrowheads="1"/>
          </p:cNvSpPr>
          <p:nvPr/>
        </p:nvSpPr>
        <p:spPr bwMode="auto">
          <a:xfrm>
            <a:off x="7553326"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5142" name="Freeform 21"/>
          <p:cNvSpPr>
            <a:spLocks noChangeArrowheads="1"/>
          </p:cNvSpPr>
          <p:nvPr/>
        </p:nvSpPr>
        <p:spPr bwMode="auto">
          <a:xfrm>
            <a:off x="6248400" y="914400"/>
            <a:ext cx="1295400" cy="4572000"/>
          </a:xfrm>
          <a:custGeom>
            <a:avLst/>
            <a:gdLst>
              <a:gd name="T0" fmla="*/ 0 w 3600"/>
              <a:gd name="T1" fmla="*/ 10372 h 12701"/>
              <a:gd name="T2" fmla="*/ 3599 w 3600"/>
              <a:gd name="T3" fmla="*/ 0 h 12701"/>
              <a:gd name="T4" fmla="*/ 3599 w 3600"/>
              <a:gd name="T5" fmla="*/ 6985 h 12701"/>
              <a:gd name="T6" fmla="*/ 0 w 3600"/>
              <a:gd name="T7" fmla="*/ 12700 h 12701"/>
              <a:gd name="T8" fmla="*/ 0 w 3600"/>
              <a:gd name="T9" fmla="*/ 10372 h 12701"/>
              <a:gd name="T10" fmla="*/ 0 60000 65536"/>
              <a:gd name="T11" fmla="*/ 0 60000 65536"/>
              <a:gd name="T12" fmla="*/ 0 60000 65536"/>
              <a:gd name="T13" fmla="*/ 0 60000 65536"/>
              <a:gd name="T14" fmla="*/ 0 60000 65536"/>
              <a:gd name="T15" fmla="*/ 0 w 3600"/>
              <a:gd name="T16" fmla="*/ 0 h 12701"/>
              <a:gd name="T17" fmla="*/ 3600 w 3600"/>
              <a:gd name="T18" fmla="*/ 12701 h 12701"/>
            </a:gdLst>
            <a:ahLst/>
            <a:cxnLst>
              <a:cxn ang="T10">
                <a:pos x="T0" y="T1"/>
              </a:cxn>
              <a:cxn ang="T11">
                <a:pos x="T2" y="T3"/>
              </a:cxn>
              <a:cxn ang="T12">
                <a:pos x="T4" y="T5"/>
              </a:cxn>
              <a:cxn ang="T13">
                <a:pos x="T6" y="T7"/>
              </a:cxn>
              <a:cxn ang="T14">
                <a:pos x="T8" y="T9"/>
              </a:cxn>
            </a:cxnLst>
            <a:rect l="T15" t="T16" r="T17" b="T18"/>
            <a:pathLst>
              <a:path w="3600" h="12701">
                <a:moveTo>
                  <a:pt x="0" y="10372"/>
                </a:moveTo>
                <a:lnTo>
                  <a:pt x="3599" y="0"/>
                </a:lnTo>
                <a:lnTo>
                  <a:pt x="3599" y="6985"/>
                </a:lnTo>
                <a:lnTo>
                  <a:pt x="0" y="12700"/>
                </a:lnTo>
                <a:lnTo>
                  <a:pt x="0" y="10372"/>
                </a:lnTo>
              </a:path>
            </a:pathLst>
          </a:custGeom>
          <a:gradFill rotWithShape="0">
            <a:gsLst>
              <a:gs pos="0">
                <a:srgbClr val="8080FF"/>
              </a:gs>
              <a:gs pos="100000">
                <a:srgbClr val="26264B"/>
              </a:gs>
            </a:gsLst>
            <a:lin ang="5400000" scaled="1"/>
          </a:gradFill>
          <a:ln w="12600">
            <a:solidFill>
              <a:srgbClr val="E0E0E0"/>
            </a:solidFill>
            <a:round/>
            <a:headEnd/>
            <a:tailEnd/>
          </a:ln>
        </p:spPr>
        <p:txBody>
          <a:bodyPr wrap="none" anchor="ctr"/>
          <a:lstStyle/>
          <a:p>
            <a:endParaRPr lang="en-US"/>
          </a:p>
        </p:txBody>
      </p:sp>
      <p:sp>
        <p:nvSpPr>
          <p:cNvPr id="5143" name="Freeform 22"/>
          <p:cNvSpPr>
            <a:spLocks noChangeArrowheads="1"/>
          </p:cNvSpPr>
          <p:nvPr/>
        </p:nvSpPr>
        <p:spPr bwMode="auto">
          <a:xfrm>
            <a:off x="6248401" y="3386138"/>
            <a:ext cx="3910013" cy="2100262"/>
          </a:xfrm>
          <a:custGeom>
            <a:avLst/>
            <a:gdLst>
              <a:gd name="T0" fmla="*/ 0 w 10863"/>
              <a:gd name="T1" fmla="*/ 5834 h 5835"/>
              <a:gd name="T2" fmla="*/ 3629 w 10863"/>
              <a:gd name="T3" fmla="*/ 0 h 5835"/>
              <a:gd name="T4" fmla="*/ 10862 w 10863"/>
              <a:gd name="T5" fmla="*/ 0 h 5835"/>
              <a:gd name="T6" fmla="*/ 2540 w 10863"/>
              <a:gd name="T7" fmla="*/ 5834 h 5835"/>
              <a:gd name="T8" fmla="*/ 0 w 10863"/>
              <a:gd name="T9" fmla="*/ 5834 h 5835"/>
              <a:gd name="T10" fmla="*/ 0 60000 65536"/>
              <a:gd name="T11" fmla="*/ 0 60000 65536"/>
              <a:gd name="T12" fmla="*/ 0 60000 65536"/>
              <a:gd name="T13" fmla="*/ 0 60000 65536"/>
              <a:gd name="T14" fmla="*/ 0 60000 65536"/>
              <a:gd name="T15" fmla="*/ 0 w 10863"/>
              <a:gd name="T16" fmla="*/ 0 h 5835"/>
              <a:gd name="T17" fmla="*/ 10863 w 10863"/>
              <a:gd name="T18" fmla="*/ 5835 h 5835"/>
            </a:gdLst>
            <a:ahLst/>
            <a:cxnLst>
              <a:cxn ang="T10">
                <a:pos x="T0" y="T1"/>
              </a:cxn>
              <a:cxn ang="T11">
                <a:pos x="T2" y="T3"/>
              </a:cxn>
              <a:cxn ang="T12">
                <a:pos x="T4" y="T5"/>
              </a:cxn>
              <a:cxn ang="T13">
                <a:pos x="T6" y="T7"/>
              </a:cxn>
              <a:cxn ang="T14">
                <a:pos x="T8" y="T9"/>
              </a:cxn>
            </a:cxnLst>
            <a:rect l="T15" t="T16" r="T17" b="T18"/>
            <a:pathLst>
              <a:path w="10863" h="5835">
                <a:moveTo>
                  <a:pt x="0" y="5834"/>
                </a:moveTo>
                <a:lnTo>
                  <a:pt x="3629" y="0"/>
                </a:lnTo>
                <a:lnTo>
                  <a:pt x="10862" y="0"/>
                </a:lnTo>
                <a:lnTo>
                  <a:pt x="2540" y="5834"/>
                </a:lnTo>
                <a:lnTo>
                  <a:pt x="0" y="5834"/>
                </a:lnTo>
              </a:path>
            </a:pathLst>
          </a:custGeom>
          <a:gradFill rotWithShape="0">
            <a:gsLst>
              <a:gs pos="0">
                <a:srgbClr val="8080FF"/>
              </a:gs>
              <a:gs pos="100000">
                <a:srgbClr val="26264B"/>
              </a:gs>
            </a:gsLst>
            <a:lin ang="8100000" scaled="1"/>
          </a:gradFill>
          <a:ln w="12600">
            <a:solidFill>
              <a:srgbClr val="E0E0E0"/>
            </a:solidFill>
            <a:round/>
            <a:headEnd/>
            <a:tailEnd/>
          </a:ln>
        </p:spPr>
        <p:txBody>
          <a:bodyPr wrap="none" anchor="ctr"/>
          <a:lstStyle/>
          <a:p>
            <a:endParaRPr lang="en-US"/>
          </a:p>
        </p:txBody>
      </p:sp>
      <p:sp>
        <p:nvSpPr>
          <p:cNvPr id="5144" name="AutoShape 23"/>
          <p:cNvSpPr>
            <a:spLocks noChangeArrowheads="1"/>
          </p:cNvSpPr>
          <p:nvPr/>
        </p:nvSpPr>
        <p:spPr bwMode="auto">
          <a:xfrm>
            <a:off x="8424863" y="390525"/>
            <a:ext cx="696912" cy="433388"/>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5145" name="AutoShape 24"/>
          <p:cNvSpPr>
            <a:spLocks noChangeArrowheads="1"/>
          </p:cNvSpPr>
          <p:nvPr/>
        </p:nvSpPr>
        <p:spPr bwMode="auto">
          <a:xfrm>
            <a:off x="7680325" y="1103314"/>
            <a:ext cx="2503488" cy="43338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Number    </a:t>
            </a:r>
            <a:r>
              <a:rPr lang="en-GB" altLang="en-US" sz="1600" b="1">
                <a:solidFill>
                  <a:schemeClr val="tx1"/>
                </a:solidFill>
              </a:rPr>
              <a:t>506643548</a:t>
            </a:r>
          </a:p>
        </p:txBody>
      </p:sp>
      <p:pic>
        <p:nvPicPr>
          <p:cNvPr id="5146" name="Picture 25"/>
          <p:cNvPicPr>
            <a:picLocks noChangeAspect="1" noChangeArrowheads="1"/>
          </p:cNvPicPr>
          <p:nvPr/>
        </p:nvPicPr>
        <p:blipFill>
          <a:blip r:embed="rId3">
            <a:extLst>
              <a:ext uri="{28A0092B-C50C-407E-A947-70E740481C1C}">
                <a14:useLocalDpi xmlns:a14="http://schemas.microsoft.com/office/drawing/2010/main" val="0"/>
              </a:ext>
            </a:extLst>
          </a:blip>
          <a:srcRect r="35484" b="42001"/>
          <a:stretch>
            <a:fillRect/>
          </a:stretch>
        </p:blipFill>
        <p:spPr bwMode="auto">
          <a:xfrm>
            <a:off x="7983539" y="1562100"/>
            <a:ext cx="163353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6150407"/>
      </p:ext>
    </p:extLst>
  </p:cSld>
  <p:clrMapOvr>
    <a:masterClrMapping/>
  </p:clrMapOvr>
  <p:transition>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What is a Hash Table ?</a:t>
            </a:r>
          </a:p>
        </p:txBody>
      </p:sp>
      <p:sp>
        <p:nvSpPr>
          <p:cNvPr id="6147" name="Rectangle 2"/>
          <p:cNvSpPr>
            <a:spLocks noGrp="1" noChangeArrowheads="1"/>
          </p:cNvSpPr>
          <p:nvPr>
            <p:ph type="body" idx="1"/>
          </p:nvPr>
        </p:nvSpPr>
        <p:spPr>
          <a:xfrm>
            <a:off x="2209800" y="1981200"/>
            <a:ext cx="4757738"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solidFill>
                  <a:schemeClr val="tx1"/>
                </a:solidFill>
                <a:effectLst/>
              </a:rPr>
              <a:t>When a hash table is in use, some spots contain valid records, and other spots are "empty".</a:t>
            </a:r>
          </a:p>
        </p:txBody>
      </p:sp>
      <p:sp>
        <p:nvSpPr>
          <p:cNvPr id="6148" name="AutoShape 3"/>
          <p:cNvSpPr>
            <a:spLocks noChangeArrowheads="1"/>
          </p:cNvSpPr>
          <p:nvPr/>
        </p:nvSpPr>
        <p:spPr bwMode="auto">
          <a:xfrm>
            <a:off x="2363789"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6149" name="Line 4"/>
          <p:cNvSpPr>
            <a:spLocks noChangeShapeType="1"/>
          </p:cNvSpPr>
          <p:nvPr/>
        </p:nvSpPr>
        <p:spPr bwMode="auto">
          <a:xfrm>
            <a:off x="3276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0" name="Line 5"/>
          <p:cNvSpPr>
            <a:spLocks noChangeShapeType="1"/>
          </p:cNvSpPr>
          <p:nvPr/>
        </p:nvSpPr>
        <p:spPr bwMode="auto">
          <a:xfrm>
            <a:off x="4191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1" name="Line 6"/>
          <p:cNvSpPr>
            <a:spLocks noChangeShapeType="1"/>
          </p:cNvSpPr>
          <p:nvPr/>
        </p:nvSpPr>
        <p:spPr bwMode="auto">
          <a:xfrm>
            <a:off x="5103814"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2" name="Line 7"/>
          <p:cNvSpPr>
            <a:spLocks noChangeShapeType="1"/>
          </p:cNvSpPr>
          <p:nvPr/>
        </p:nvSpPr>
        <p:spPr bwMode="auto">
          <a:xfrm>
            <a:off x="60198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3" name="Line 8"/>
          <p:cNvSpPr>
            <a:spLocks noChangeShapeType="1"/>
          </p:cNvSpPr>
          <p:nvPr/>
        </p:nvSpPr>
        <p:spPr bwMode="auto">
          <a:xfrm>
            <a:off x="69342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4" name="Line 9"/>
          <p:cNvSpPr>
            <a:spLocks noChangeShapeType="1"/>
          </p:cNvSpPr>
          <p:nvPr/>
        </p:nvSpPr>
        <p:spPr bwMode="auto">
          <a:xfrm>
            <a:off x="7848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5" name="AutoShape 10"/>
          <p:cNvSpPr>
            <a:spLocks noChangeArrowheads="1"/>
          </p:cNvSpPr>
          <p:nvPr/>
        </p:nvSpPr>
        <p:spPr bwMode="auto">
          <a:xfrm>
            <a:off x="2484438"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6156" name="AutoShape 11"/>
          <p:cNvSpPr>
            <a:spLocks noChangeArrowheads="1"/>
          </p:cNvSpPr>
          <p:nvPr/>
        </p:nvSpPr>
        <p:spPr bwMode="auto">
          <a:xfrm>
            <a:off x="33598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6157" name="AutoShape 12"/>
          <p:cNvSpPr>
            <a:spLocks noChangeArrowheads="1"/>
          </p:cNvSpPr>
          <p:nvPr/>
        </p:nvSpPr>
        <p:spPr bwMode="auto">
          <a:xfrm>
            <a:off x="42742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6158" name="AutoShape 13"/>
          <p:cNvSpPr>
            <a:spLocks noChangeArrowheads="1"/>
          </p:cNvSpPr>
          <p:nvPr/>
        </p:nvSpPr>
        <p:spPr bwMode="auto">
          <a:xfrm>
            <a:off x="51553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6159" name="AutoShape 14"/>
          <p:cNvSpPr>
            <a:spLocks noChangeArrowheads="1"/>
          </p:cNvSpPr>
          <p:nvPr/>
        </p:nvSpPr>
        <p:spPr bwMode="auto">
          <a:xfrm>
            <a:off x="60697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6160" name="AutoShape 15"/>
          <p:cNvSpPr>
            <a:spLocks noChangeArrowheads="1"/>
          </p:cNvSpPr>
          <p:nvPr/>
        </p:nvSpPr>
        <p:spPr bwMode="auto">
          <a:xfrm>
            <a:off x="704129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6161" name="AutoShape 16"/>
          <p:cNvSpPr>
            <a:spLocks noChangeArrowheads="1"/>
          </p:cNvSpPr>
          <p:nvPr/>
        </p:nvSpPr>
        <p:spPr bwMode="auto">
          <a:xfrm>
            <a:off x="9193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6162" name="AutoShape 17"/>
          <p:cNvSpPr>
            <a:spLocks noChangeArrowheads="1"/>
          </p:cNvSpPr>
          <p:nvPr/>
        </p:nvSpPr>
        <p:spPr bwMode="auto">
          <a:xfrm>
            <a:off x="9348788" y="4879976"/>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grpSp>
        <p:nvGrpSpPr>
          <p:cNvPr id="6163" name="Group 18"/>
          <p:cNvGrpSpPr>
            <a:grpSpLocks/>
          </p:cNvGrpSpPr>
          <p:nvPr/>
        </p:nvGrpSpPr>
        <p:grpSpPr bwMode="auto">
          <a:xfrm>
            <a:off x="6122991" y="5475294"/>
            <a:ext cx="628650" cy="519113"/>
            <a:chOff x="2897" y="3449"/>
            <a:chExt cx="396" cy="327"/>
          </a:xfrm>
        </p:grpSpPr>
        <p:sp>
          <p:nvSpPr>
            <p:cNvPr id="6176" name="AutoShape 19"/>
            <p:cNvSpPr>
              <a:spLocks noChangeArrowheads="1"/>
            </p:cNvSpPr>
            <p:nvPr/>
          </p:nvSpPr>
          <p:spPr bwMode="auto">
            <a:xfrm>
              <a:off x="2897" y="3449"/>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506643548</a:t>
              </a:r>
            </a:p>
          </p:txBody>
        </p:sp>
        <p:pic>
          <p:nvPicPr>
            <p:cNvPr id="6177" name="Picture 20"/>
            <p:cNvPicPr>
              <a:picLocks noChangeAspect="1" noChangeArrowheads="1"/>
            </p:cNvPicPr>
            <p:nvPr/>
          </p:nvPicPr>
          <p:blipFill>
            <a:blip r:embed="rId3">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64" name="Group 21"/>
          <p:cNvGrpSpPr>
            <a:grpSpLocks/>
          </p:cNvGrpSpPr>
          <p:nvPr/>
        </p:nvGrpSpPr>
        <p:grpSpPr bwMode="auto">
          <a:xfrm>
            <a:off x="4346573" y="5449894"/>
            <a:ext cx="628650" cy="569913"/>
            <a:chOff x="1778" y="3433"/>
            <a:chExt cx="396" cy="359"/>
          </a:xfrm>
        </p:grpSpPr>
        <p:sp>
          <p:nvSpPr>
            <p:cNvPr id="6174" name="AutoShape 22"/>
            <p:cNvSpPr>
              <a:spLocks noChangeArrowheads="1"/>
            </p:cNvSpPr>
            <p:nvPr/>
          </p:nvSpPr>
          <p:spPr bwMode="auto">
            <a:xfrm>
              <a:off x="1778" y="3433"/>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233667136</a:t>
              </a:r>
            </a:p>
          </p:txBody>
        </p:sp>
        <p:pic>
          <p:nvPicPr>
            <p:cNvPr id="6175"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65" name="Group 24"/>
          <p:cNvGrpSpPr>
            <a:grpSpLocks/>
          </p:cNvGrpSpPr>
          <p:nvPr/>
        </p:nvGrpSpPr>
        <p:grpSpPr bwMode="auto">
          <a:xfrm>
            <a:off x="3430589" y="5445131"/>
            <a:ext cx="579437" cy="577851"/>
            <a:chOff x="1201" y="3430"/>
            <a:chExt cx="365" cy="364"/>
          </a:xfrm>
        </p:grpSpPr>
        <p:sp>
          <p:nvSpPr>
            <p:cNvPr id="6172" name="AutoShape 25"/>
            <p:cNvSpPr>
              <a:spLocks noChangeArrowheads="1"/>
            </p:cNvSpPr>
            <p:nvPr/>
          </p:nvSpPr>
          <p:spPr bwMode="auto">
            <a:xfrm>
              <a:off x="1201" y="3430"/>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281942902</a:t>
              </a:r>
            </a:p>
          </p:txBody>
        </p:sp>
        <p:pic>
          <p:nvPicPr>
            <p:cNvPr id="6173"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66" name="Group 27"/>
          <p:cNvGrpSpPr>
            <a:grpSpLocks/>
          </p:cNvGrpSpPr>
          <p:nvPr/>
        </p:nvGrpSpPr>
        <p:grpSpPr bwMode="auto">
          <a:xfrm>
            <a:off x="9288458" y="5480056"/>
            <a:ext cx="727074" cy="508001"/>
            <a:chOff x="4891" y="3452"/>
            <a:chExt cx="458" cy="320"/>
          </a:xfrm>
        </p:grpSpPr>
        <p:sp>
          <p:nvSpPr>
            <p:cNvPr id="6170" name="AutoShape 28"/>
            <p:cNvSpPr>
              <a:spLocks noChangeArrowheads="1"/>
            </p:cNvSpPr>
            <p:nvPr/>
          </p:nvSpPr>
          <p:spPr bwMode="auto">
            <a:xfrm>
              <a:off x="4928" y="3452"/>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155778322</a:t>
              </a:r>
            </a:p>
          </p:txBody>
        </p:sp>
        <p:pic>
          <p:nvPicPr>
            <p:cNvPr id="6171" name="Picture 29"/>
            <p:cNvPicPr>
              <a:picLocks noChangeAspect="1" noChangeArrowheads="1"/>
            </p:cNvPicPr>
            <p:nvPr/>
          </p:nvPicPr>
          <p:blipFill>
            <a:blip r:embed="rId6">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67" name="Group 30"/>
          <p:cNvGrpSpPr>
            <a:grpSpLocks/>
          </p:cNvGrpSpPr>
          <p:nvPr/>
        </p:nvGrpSpPr>
        <p:grpSpPr bwMode="auto">
          <a:xfrm>
            <a:off x="8120060" y="4014788"/>
            <a:ext cx="1311274" cy="2832099"/>
            <a:chOff x="4155" y="2529"/>
            <a:chExt cx="826" cy="1784"/>
          </a:xfrm>
        </p:grpSpPr>
        <p:sp>
          <p:nvSpPr>
            <p:cNvPr id="6168" name="Freeform 31"/>
            <p:cNvSpPr>
              <a:spLocks noChangeArrowheads="1"/>
            </p:cNvSpPr>
            <p:nvPr/>
          </p:nvSpPr>
          <p:spPr bwMode="auto">
            <a:xfrm>
              <a:off x="4155" y="2529"/>
              <a:ext cx="826" cy="1784"/>
            </a:xfrm>
            <a:custGeom>
              <a:avLst/>
              <a:gdLst>
                <a:gd name="T0" fmla="*/ 1475 w 3644"/>
                <a:gd name="T1" fmla="*/ 0 h 7868"/>
                <a:gd name="T2" fmla="*/ 0 w 3644"/>
                <a:gd name="T3" fmla="*/ 4213 h 7868"/>
                <a:gd name="T4" fmla="*/ 445 w 3644"/>
                <a:gd name="T5" fmla="*/ 4920 h 7868"/>
                <a:gd name="T6" fmla="*/ 189 w 3644"/>
                <a:gd name="T7" fmla="*/ 5414 h 7868"/>
                <a:gd name="T8" fmla="*/ 1068 w 3644"/>
                <a:gd name="T9" fmla="*/ 7867 h 7868"/>
                <a:gd name="T10" fmla="*/ 3643 w 3644"/>
                <a:gd name="T11" fmla="*/ 5149 h 7868"/>
                <a:gd name="T12" fmla="*/ 1475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69" name="AutoShape 32"/>
            <p:cNvSpPr>
              <a:spLocks noChangeArrowheads="1"/>
            </p:cNvSpPr>
            <p:nvPr/>
          </p:nvSpPr>
          <p:spPr bwMode="auto">
            <a:xfrm>
              <a:off x="4353" y="3461"/>
              <a:ext cx="357" cy="27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grpSp>
    </p:spTree>
    <p:extLst>
      <p:ext uri="{BB962C8B-B14F-4D97-AF65-F5344CB8AC3E}">
        <p14:creationId xmlns:p14="http://schemas.microsoft.com/office/powerpoint/2010/main" val="1503864876"/>
      </p:ext>
    </p:extLst>
  </p:cSld>
  <p:clrMapOvr>
    <a:masterClrMapping/>
  </p:clrMapOvr>
  <p:transition>
    <p:strips dir="l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Inserting a New Record</a:t>
            </a:r>
          </a:p>
        </p:txBody>
      </p:sp>
      <p:sp>
        <p:nvSpPr>
          <p:cNvPr id="7171" name="Rectangle 2"/>
          <p:cNvSpPr>
            <a:spLocks noGrp="1" noChangeArrowheads="1"/>
          </p:cNvSpPr>
          <p:nvPr>
            <p:ph type="body" idx="1"/>
          </p:nvPr>
        </p:nvSpPr>
        <p:spPr>
          <a:xfrm>
            <a:off x="2209800" y="1981200"/>
            <a:ext cx="4757738"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solidFill>
                  <a:schemeClr val="tx1"/>
                </a:solidFill>
                <a:effectLst/>
              </a:rPr>
              <a:t>In order to insert a new record, the </a:t>
            </a:r>
            <a:r>
              <a:rPr lang="en-GB" altLang="en-US" sz="2400" b="1" u="sng" dirty="0">
                <a:solidFill>
                  <a:srgbClr val="C00000"/>
                </a:solidFill>
                <a:effectLst/>
              </a:rPr>
              <a:t>key</a:t>
            </a:r>
            <a:r>
              <a:rPr lang="en-GB" altLang="en-US" sz="2400" dirty="0">
                <a:solidFill>
                  <a:schemeClr val="tx1"/>
                </a:solidFill>
                <a:effectLst/>
              </a:rPr>
              <a:t> must somehow be </a:t>
            </a:r>
            <a:r>
              <a:rPr lang="en-GB" altLang="en-US" sz="2400" b="1" u="sng" dirty="0">
                <a:solidFill>
                  <a:schemeClr val="tx1"/>
                </a:solidFill>
                <a:effectLst/>
              </a:rPr>
              <a:t>converted to</a:t>
            </a:r>
            <a:r>
              <a:rPr lang="en-GB" altLang="en-US" sz="2400" b="1" dirty="0">
                <a:solidFill>
                  <a:schemeClr val="tx1"/>
                </a:solidFill>
                <a:effectLst/>
              </a:rPr>
              <a:t> </a:t>
            </a:r>
            <a:r>
              <a:rPr lang="en-GB" altLang="en-US" sz="2400" dirty="0">
                <a:solidFill>
                  <a:schemeClr val="tx1"/>
                </a:solidFill>
                <a:effectLst/>
              </a:rPr>
              <a:t>an array </a:t>
            </a:r>
            <a:r>
              <a:rPr lang="en-GB" altLang="en-US" sz="2400" b="1" u="sng" dirty="0">
                <a:solidFill>
                  <a:srgbClr val="00B0F0"/>
                </a:solidFill>
                <a:effectLst/>
              </a:rPr>
              <a:t>index</a:t>
            </a:r>
            <a:r>
              <a:rPr lang="en-GB" altLang="en-US" sz="2400" dirty="0">
                <a:solidFill>
                  <a:schemeClr val="tx1"/>
                </a:solidFill>
                <a:effectLst/>
              </a:rPr>
              <a:t>.</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solidFill>
                  <a:schemeClr val="tx1"/>
                </a:solidFill>
                <a:effectLst/>
              </a:rPr>
              <a:t>The index is called the </a:t>
            </a:r>
            <a:r>
              <a:rPr lang="en-GB" altLang="en-US" sz="2400" b="1" u="sng" dirty="0">
                <a:solidFill>
                  <a:srgbClr val="00B0F0"/>
                </a:solidFill>
                <a:effectLst/>
              </a:rPr>
              <a:t>hash value</a:t>
            </a:r>
            <a:r>
              <a:rPr lang="en-GB" altLang="en-US" sz="2400" b="1" dirty="0">
                <a:solidFill>
                  <a:schemeClr val="tx1"/>
                </a:solidFill>
                <a:effectLst/>
              </a:rPr>
              <a:t> </a:t>
            </a:r>
            <a:r>
              <a:rPr lang="en-GB" altLang="en-US" sz="2400" dirty="0">
                <a:solidFill>
                  <a:schemeClr val="tx1"/>
                </a:solidFill>
                <a:effectLst/>
              </a:rPr>
              <a:t>of the </a:t>
            </a:r>
            <a:r>
              <a:rPr lang="en-GB" altLang="en-US" sz="2400" b="1" dirty="0">
                <a:solidFill>
                  <a:srgbClr val="C00000"/>
                </a:solidFill>
                <a:effectLst/>
              </a:rPr>
              <a:t>key</a:t>
            </a:r>
            <a:r>
              <a:rPr lang="en-GB" altLang="en-US" sz="2400" dirty="0">
                <a:solidFill>
                  <a:schemeClr val="tx1"/>
                </a:solidFill>
                <a:effectLst/>
              </a:rPr>
              <a:t>.</a:t>
            </a:r>
          </a:p>
        </p:txBody>
      </p:sp>
      <p:sp>
        <p:nvSpPr>
          <p:cNvPr id="7172" name="AutoShape 3"/>
          <p:cNvSpPr>
            <a:spLocks noChangeArrowheads="1"/>
          </p:cNvSpPr>
          <p:nvPr/>
        </p:nvSpPr>
        <p:spPr bwMode="auto">
          <a:xfrm>
            <a:off x="2363789"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7173" name="Line 4"/>
          <p:cNvSpPr>
            <a:spLocks noChangeShapeType="1"/>
          </p:cNvSpPr>
          <p:nvPr/>
        </p:nvSpPr>
        <p:spPr bwMode="auto">
          <a:xfrm>
            <a:off x="3276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4" name="Line 5"/>
          <p:cNvSpPr>
            <a:spLocks noChangeShapeType="1"/>
          </p:cNvSpPr>
          <p:nvPr/>
        </p:nvSpPr>
        <p:spPr bwMode="auto">
          <a:xfrm>
            <a:off x="4191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5" name="Line 6"/>
          <p:cNvSpPr>
            <a:spLocks noChangeShapeType="1"/>
          </p:cNvSpPr>
          <p:nvPr/>
        </p:nvSpPr>
        <p:spPr bwMode="auto">
          <a:xfrm>
            <a:off x="5103814"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6" name="Line 7"/>
          <p:cNvSpPr>
            <a:spLocks noChangeShapeType="1"/>
          </p:cNvSpPr>
          <p:nvPr/>
        </p:nvSpPr>
        <p:spPr bwMode="auto">
          <a:xfrm>
            <a:off x="60198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7" name="Line 8"/>
          <p:cNvSpPr>
            <a:spLocks noChangeShapeType="1"/>
          </p:cNvSpPr>
          <p:nvPr/>
        </p:nvSpPr>
        <p:spPr bwMode="auto">
          <a:xfrm>
            <a:off x="69342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8" name="Line 9"/>
          <p:cNvSpPr>
            <a:spLocks noChangeShapeType="1"/>
          </p:cNvSpPr>
          <p:nvPr/>
        </p:nvSpPr>
        <p:spPr bwMode="auto">
          <a:xfrm>
            <a:off x="7848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9" name="AutoShape 10"/>
          <p:cNvSpPr>
            <a:spLocks noChangeArrowheads="1"/>
          </p:cNvSpPr>
          <p:nvPr/>
        </p:nvSpPr>
        <p:spPr bwMode="auto">
          <a:xfrm>
            <a:off x="2484438"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7180" name="AutoShape 11"/>
          <p:cNvSpPr>
            <a:spLocks noChangeArrowheads="1"/>
          </p:cNvSpPr>
          <p:nvPr/>
        </p:nvSpPr>
        <p:spPr bwMode="auto">
          <a:xfrm>
            <a:off x="33598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7181" name="AutoShape 12"/>
          <p:cNvSpPr>
            <a:spLocks noChangeArrowheads="1"/>
          </p:cNvSpPr>
          <p:nvPr/>
        </p:nvSpPr>
        <p:spPr bwMode="auto">
          <a:xfrm>
            <a:off x="42742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7182" name="AutoShape 13"/>
          <p:cNvSpPr>
            <a:spLocks noChangeArrowheads="1"/>
          </p:cNvSpPr>
          <p:nvPr/>
        </p:nvSpPr>
        <p:spPr bwMode="auto">
          <a:xfrm>
            <a:off x="51553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7183" name="AutoShape 14"/>
          <p:cNvSpPr>
            <a:spLocks noChangeArrowheads="1"/>
          </p:cNvSpPr>
          <p:nvPr/>
        </p:nvSpPr>
        <p:spPr bwMode="auto">
          <a:xfrm>
            <a:off x="60697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7184" name="AutoShape 15"/>
          <p:cNvSpPr>
            <a:spLocks noChangeArrowheads="1"/>
          </p:cNvSpPr>
          <p:nvPr/>
        </p:nvSpPr>
        <p:spPr bwMode="auto">
          <a:xfrm>
            <a:off x="704129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7185" name="AutoShape 16"/>
          <p:cNvSpPr>
            <a:spLocks noChangeArrowheads="1"/>
          </p:cNvSpPr>
          <p:nvPr/>
        </p:nvSpPr>
        <p:spPr bwMode="auto">
          <a:xfrm>
            <a:off x="9193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7186" name="AutoShape 17"/>
          <p:cNvSpPr>
            <a:spLocks noChangeArrowheads="1"/>
          </p:cNvSpPr>
          <p:nvPr/>
        </p:nvSpPr>
        <p:spPr bwMode="auto">
          <a:xfrm>
            <a:off x="9348788" y="4879976"/>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grpSp>
        <p:nvGrpSpPr>
          <p:cNvPr id="7187" name="Group 18"/>
          <p:cNvGrpSpPr>
            <a:grpSpLocks/>
          </p:cNvGrpSpPr>
          <p:nvPr/>
        </p:nvGrpSpPr>
        <p:grpSpPr bwMode="auto">
          <a:xfrm>
            <a:off x="6122991" y="5475294"/>
            <a:ext cx="628650" cy="519113"/>
            <a:chOff x="2897" y="3449"/>
            <a:chExt cx="396" cy="327"/>
          </a:xfrm>
        </p:grpSpPr>
        <p:sp>
          <p:nvSpPr>
            <p:cNvPr id="7204" name="AutoShape 19"/>
            <p:cNvSpPr>
              <a:spLocks noChangeArrowheads="1"/>
            </p:cNvSpPr>
            <p:nvPr/>
          </p:nvSpPr>
          <p:spPr bwMode="auto">
            <a:xfrm>
              <a:off x="2897" y="3449"/>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506643548</a:t>
              </a:r>
            </a:p>
          </p:txBody>
        </p:sp>
        <p:pic>
          <p:nvPicPr>
            <p:cNvPr id="7205" name="Picture 20"/>
            <p:cNvPicPr>
              <a:picLocks noChangeAspect="1" noChangeArrowheads="1"/>
            </p:cNvPicPr>
            <p:nvPr/>
          </p:nvPicPr>
          <p:blipFill>
            <a:blip r:embed="rId3">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88" name="Group 21"/>
          <p:cNvGrpSpPr>
            <a:grpSpLocks/>
          </p:cNvGrpSpPr>
          <p:nvPr/>
        </p:nvGrpSpPr>
        <p:grpSpPr bwMode="auto">
          <a:xfrm>
            <a:off x="4346573" y="5449894"/>
            <a:ext cx="628650" cy="569913"/>
            <a:chOff x="1778" y="3433"/>
            <a:chExt cx="396" cy="359"/>
          </a:xfrm>
        </p:grpSpPr>
        <p:sp>
          <p:nvSpPr>
            <p:cNvPr id="7202" name="AutoShape 22"/>
            <p:cNvSpPr>
              <a:spLocks noChangeArrowheads="1"/>
            </p:cNvSpPr>
            <p:nvPr/>
          </p:nvSpPr>
          <p:spPr bwMode="auto">
            <a:xfrm>
              <a:off x="1778" y="3433"/>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233667136</a:t>
              </a:r>
            </a:p>
          </p:txBody>
        </p:sp>
        <p:pic>
          <p:nvPicPr>
            <p:cNvPr id="7203"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89" name="Group 24"/>
          <p:cNvGrpSpPr>
            <a:grpSpLocks/>
          </p:cNvGrpSpPr>
          <p:nvPr/>
        </p:nvGrpSpPr>
        <p:grpSpPr bwMode="auto">
          <a:xfrm>
            <a:off x="3430589" y="5445131"/>
            <a:ext cx="579437" cy="577851"/>
            <a:chOff x="1201" y="3430"/>
            <a:chExt cx="365" cy="364"/>
          </a:xfrm>
        </p:grpSpPr>
        <p:sp>
          <p:nvSpPr>
            <p:cNvPr id="7200" name="AutoShape 25"/>
            <p:cNvSpPr>
              <a:spLocks noChangeArrowheads="1"/>
            </p:cNvSpPr>
            <p:nvPr/>
          </p:nvSpPr>
          <p:spPr bwMode="auto">
            <a:xfrm>
              <a:off x="1201" y="3430"/>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281942902</a:t>
              </a:r>
            </a:p>
          </p:txBody>
        </p:sp>
        <p:pic>
          <p:nvPicPr>
            <p:cNvPr id="7201"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90" name="Group 27"/>
          <p:cNvGrpSpPr>
            <a:grpSpLocks/>
          </p:cNvGrpSpPr>
          <p:nvPr/>
        </p:nvGrpSpPr>
        <p:grpSpPr bwMode="auto">
          <a:xfrm>
            <a:off x="9288458" y="5480056"/>
            <a:ext cx="727074" cy="508001"/>
            <a:chOff x="4891" y="3452"/>
            <a:chExt cx="458" cy="320"/>
          </a:xfrm>
        </p:grpSpPr>
        <p:sp>
          <p:nvSpPr>
            <p:cNvPr id="7198" name="AutoShape 28"/>
            <p:cNvSpPr>
              <a:spLocks noChangeArrowheads="1"/>
            </p:cNvSpPr>
            <p:nvPr/>
          </p:nvSpPr>
          <p:spPr bwMode="auto">
            <a:xfrm>
              <a:off x="4928" y="3452"/>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155778322</a:t>
              </a:r>
            </a:p>
          </p:txBody>
        </p:sp>
        <p:pic>
          <p:nvPicPr>
            <p:cNvPr id="7199" name="Picture 29"/>
            <p:cNvPicPr>
              <a:picLocks noChangeAspect="1" noChangeArrowheads="1"/>
            </p:cNvPicPr>
            <p:nvPr/>
          </p:nvPicPr>
          <p:blipFill>
            <a:blip r:embed="rId6">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91" name="Group 30"/>
          <p:cNvGrpSpPr>
            <a:grpSpLocks/>
          </p:cNvGrpSpPr>
          <p:nvPr/>
        </p:nvGrpSpPr>
        <p:grpSpPr bwMode="auto">
          <a:xfrm>
            <a:off x="8120060" y="4014788"/>
            <a:ext cx="1311274" cy="2832099"/>
            <a:chOff x="4155" y="2529"/>
            <a:chExt cx="826" cy="1784"/>
          </a:xfrm>
        </p:grpSpPr>
        <p:sp>
          <p:nvSpPr>
            <p:cNvPr id="7196" name="Freeform 31"/>
            <p:cNvSpPr>
              <a:spLocks noChangeArrowheads="1"/>
            </p:cNvSpPr>
            <p:nvPr/>
          </p:nvSpPr>
          <p:spPr bwMode="auto">
            <a:xfrm>
              <a:off x="4155" y="2529"/>
              <a:ext cx="826" cy="1784"/>
            </a:xfrm>
            <a:custGeom>
              <a:avLst/>
              <a:gdLst>
                <a:gd name="T0" fmla="*/ 1475 w 3644"/>
                <a:gd name="T1" fmla="*/ 0 h 7868"/>
                <a:gd name="T2" fmla="*/ 0 w 3644"/>
                <a:gd name="T3" fmla="*/ 4213 h 7868"/>
                <a:gd name="T4" fmla="*/ 445 w 3644"/>
                <a:gd name="T5" fmla="*/ 4920 h 7868"/>
                <a:gd name="T6" fmla="*/ 189 w 3644"/>
                <a:gd name="T7" fmla="*/ 5414 h 7868"/>
                <a:gd name="T8" fmla="*/ 1068 w 3644"/>
                <a:gd name="T9" fmla="*/ 7867 h 7868"/>
                <a:gd name="T10" fmla="*/ 3643 w 3644"/>
                <a:gd name="T11" fmla="*/ 5149 h 7868"/>
                <a:gd name="T12" fmla="*/ 1475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97" name="AutoShape 32"/>
            <p:cNvSpPr>
              <a:spLocks noChangeArrowheads="1"/>
            </p:cNvSpPr>
            <p:nvPr/>
          </p:nvSpPr>
          <p:spPr bwMode="auto">
            <a:xfrm>
              <a:off x="4353" y="3461"/>
              <a:ext cx="357" cy="27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grpSp>
      <p:sp>
        <p:nvSpPr>
          <p:cNvPr id="7192" name="AutoShape 33"/>
          <p:cNvSpPr>
            <a:spLocks noChangeArrowheads="1"/>
          </p:cNvSpPr>
          <p:nvPr/>
        </p:nvSpPr>
        <p:spPr bwMode="auto">
          <a:xfrm>
            <a:off x="7553326"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pic>
        <p:nvPicPr>
          <p:cNvPr id="7193" name="Picture 34"/>
          <p:cNvPicPr>
            <a:picLocks noChangeAspect="1" noChangeArrowheads="1"/>
          </p:cNvPicPr>
          <p:nvPr/>
        </p:nvPicPr>
        <p:blipFill>
          <a:blip r:embed="rId7">
            <a:extLst>
              <a:ext uri="{28A0092B-C50C-407E-A947-70E740481C1C}">
                <a14:useLocalDpi xmlns:a14="http://schemas.microsoft.com/office/drawing/2010/main" val="0"/>
              </a:ext>
            </a:extLst>
          </a:blip>
          <a:srcRect l="50792" b="42131"/>
          <a:stretch>
            <a:fillRect/>
          </a:stretch>
        </p:blipFill>
        <p:spPr bwMode="auto">
          <a:xfrm>
            <a:off x="7866063" y="1416051"/>
            <a:ext cx="2119312" cy="190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4" name="Oval 35"/>
          <p:cNvSpPr>
            <a:spLocks noChangeArrowheads="1"/>
          </p:cNvSpPr>
          <p:nvPr/>
        </p:nvSpPr>
        <p:spPr bwMode="auto">
          <a:xfrm>
            <a:off x="8388350" y="895350"/>
            <a:ext cx="1874838" cy="858838"/>
          </a:xfrm>
          <a:prstGeom prst="ellipse">
            <a:avLst/>
          </a:prstGeom>
          <a:solidFill>
            <a:srgbClr val="000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7195" name="AutoShape 36"/>
          <p:cNvSpPr>
            <a:spLocks noChangeArrowheads="1"/>
          </p:cNvSpPr>
          <p:nvPr/>
        </p:nvSpPr>
        <p:spPr bwMode="auto">
          <a:xfrm>
            <a:off x="7680326" y="1103314"/>
            <a:ext cx="2271713" cy="43338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t>Number </a:t>
            </a:r>
            <a:r>
              <a:rPr lang="en-GB" altLang="en-US" sz="1600" b="1"/>
              <a:t>580625685</a:t>
            </a:r>
          </a:p>
        </p:txBody>
      </p:sp>
    </p:spTree>
    <p:extLst>
      <p:ext uri="{BB962C8B-B14F-4D97-AF65-F5344CB8AC3E}">
        <p14:creationId xmlns:p14="http://schemas.microsoft.com/office/powerpoint/2010/main" val="977613951"/>
      </p:ext>
    </p:extLst>
  </p:cSld>
  <p:clrMapOvr>
    <a:masterClrMapping/>
  </p:clrMapOvr>
  <p:transition>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Inserting a New Record</a:t>
            </a:r>
          </a:p>
        </p:txBody>
      </p:sp>
      <p:sp>
        <p:nvSpPr>
          <p:cNvPr id="8195" name="Rectangle 2"/>
          <p:cNvSpPr>
            <a:spLocks noGrp="1" noChangeArrowheads="1"/>
          </p:cNvSpPr>
          <p:nvPr>
            <p:ph type="body" idx="1"/>
          </p:nvPr>
        </p:nvSpPr>
        <p:spPr>
          <a:xfrm>
            <a:off x="2209800" y="1981200"/>
            <a:ext cx="4757738"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solidFill>
                  <a:schemeClr val="tx1"/>
                </a:solidFill>
                <a:effectLst/>
              </a:rPr>
              <a:t>Typical way create a hash value:</a:t>
            </a:r>
          </a:p>
        </p:txBody>
      </p:sp>
      <p:sp>
        <p:nvSpPr>
          <p:cNvPr id="8196" name="AutoShape 3"/>
          <p:cNvSpPr>
            <a:spLocks noChangeArrowheads="1"/>
          </p:cNvSpPr>
          <p:nvPr/>
        </p:nvSpPr>
        <p:spPr bwMode="auto">
          <a:xfrm>
            <a:off x="2363789"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8197" name="Line 4"/>
          <p:cNvSpPr>
            <a:spLocks noChangeShapeType="1"/>
          </p:cNvSpPr>
          <p:nvPr/>
        </p:nvSpPr>
        <p:spPr bwMode="auto">
          <a:xfrm>
            <a:off x="3276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98" name="Line 5"/>
          <p:cNvSpPr>
            <a:spLocks noChangeShapeType="1"/>
          </p:cNvSpPr>
          <p:nvPr/>
        </p:nvSpPr>
        <p:spPr bwMode="auto">
          <a:xfrm>
            <a:off x="4191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99" name="Line 6"/>
          <p:cNvSpPr>
            <a:spLocks noChangeShapeType="1"/>
          </p:cNvSpPr>
          <p:nvPr/>
        </p:nvSpPr>
        <p:spPr bwMode="auto">
          <a:xfrm>
            <a:off x="5103814"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0" name="Line 7"/>
          <p:cNvSpPr>
            <a:spLocks noChangeShapeType="1"/>
          </p:cNvSpPr>
          <p:nvPr/>
        </p:nvSpPr>
        <p:spPr bwMode="auto">
          <a:xfrm>
            <a:off x="60198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1" name="Line 8"/>
          <p:cNvSpPr>
            <a:spLocks noChangeShapeType="1"/>
          </p:cNvSpPr>
          <p:nvPr/>
        </p:nvSpPr>
        <p:spPr bwMode="auto">
          <a:xfrm>
            <a:off x="69342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2" name="Line 9"/>
          <p:cNvSpPr>
            <a:spLocks noChangeShapeType="1"/>
          </p:cNvSpPr>
          <p:nvPr/>
        </p:nvSpPr>
        <p:spPr bwMode="auto">
          <a:xfrm>
            <a:off x="7848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3" name="AutoShape 10"/>
          <p:cNvSpPr>
            <a:spLocks noChangeArrowheads="1"/>
          </p:cNvSpPr>
          <p:nvPr/>
        </p:nvSpPr>
        <p:spPr bwMode="auto">
          <a:xfrm>
            <a:off x="2484438"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8204" name="AutoShape 11"/>
          <p:cNvSpPr>
            <a:spLocks noChangeArrowheads="1"/>
          </p:cNvSpPr>
          <p:nvPr/>
        </p:nvSpPr>
        <p:spPr bwMode="auto">
          <a:xfrm>
            <a:off x="33598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8205" name="AutoShape 12"/>
          <p:cNvSpPr>
            <a:spLocks noChangeArrowheads="1"/>
          </p:cNvSpPr>
          <p:nvPr/>
        </p:nvSpPr>
        <p:spPr bwMode="auto">
          <a:xfrm>
            <a:off x="42742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8206" name="AutoShape 13"/>
          <p:cNvSpPr>
            <a:spLocks noChangeArrowheads="1"/>
          </p:cNvSpPr>
          <p:nvPr/>
        </p:nvSpPr>
        <p:spPr bwMode="auto">
          <a:xfrm>
            <a:off x="51553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8207" name="AutoShape 14"/>
          <p:cNvSpPr>
            <a:spLocks noChangeArrowheads="1"/>
          </p:cNvSpPr>
          <p:nvPr/>
        </p:nvSpPr>
        <p:spPr bwMode="auto">
          <a:xfrm>
            <a:off x="60697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8208" name="AutoShape 15"/>
          <p:cNvSpPr>
            <a:spLocks noChangeArrowheads="1"/>
          </p:cNvSpPr>
          <p:nvPr/>
        </p:nvSpPr>
        <p:spPr bwMode="auto">
          <a:xfrm>
            <a:off x="704129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8209" name="AutoShape 16"/>
          <p:cNvSpPr>
            <a:spLocks noChangeArrowheads="1"/>
          </p:cNvSpPr>
          <p:nvPr/>
        </p:nvSpPr>
        <p:spPr bwMode="auto">
          <a:xfrm>
            <a:off x="9193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8210" name="AutoShape 17"/>
          <p:cNvSpPr>
            <a:spLocks noChangeArrowheads="1"/>
          </p:cNvSpPr>
          <p:nvPr/>
        </p:nvSpPr>
        <p:spPr bwMode="auto">
          <a:xfrm>
            <a:off x="9348788" y="4879976"/>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grpSp>
        <p:nvGrpSpPr>
          <p:cNvPr id="8211" name="Group 18"/>
          <p:cNvGrpSpPr>
            <a:grpSpLocks/>
          </p:cNvGrpSpPr>
          <p:nvPr/>
        </p:nvGrpSpPr>
        <p:grpSpPr bwMode="auto">
          <a:xfrm>
            <a:off x="6122991" y="5475294"/>
            <a:ext cx="628650" cy="519113"/>
            <a:chOff x="2897" y="3449"/>
            <a:chExt cx="396" cy="327"/>
          </a:xfrm>
        </p:grpSpPr>
        <p:sp>
          <p:nvSpPr>
            <p:cNvPr id="8230" name="AutoShape 19"/>
            <p:cNvSpPr>
              <a:spLocks noChangeArrowheads="1"/>
            </p:cNvSpPr>
            <p:nvPr/>
          </p:nvSpPr>
          <p:spPr bwMode="auto">
            <a:xfrm>
              <a:off x="2897" y="3449"/>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506643548</a:t>
              </a:r>
            </a:p>
          </p:txBody>
        </p:sp>
        <p:pic>
          <p:nvPicPr>
            <p:cNvPr id="8231" name="Picture 20"/>
            <p:cNvPicPr>
              <a:picLocks noChangeAspect="1" noChangeArrowheads="1"/>
            </p:cNvPicPr>
            <p:nvPr/>
          </p:nvPicPr>
          <p:blipFill>
            <a:blip r:embed="rId3">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12" name="Group 21"/>
          <p:cNvGrpSpPr>
            <a:grpSpLocks/>
          </p:cNvGrpSpPr>
          <p:nvPr/>
        </p:nvGrpSpPr>
        <p:grpSpPr bwMode="auto">
          <a:xfrm>
            <a:off x="4346573" y="5449894"/>
            <a:ext cx="628650" cy="569913"/>
            <a:chOff x="1778" y="3433"/>
            <a:chExt cx="396" cy="359"/>
          </a:xfrm>
        </p:grpSpPr>
        <p:sp>
          <p:nvSpPr>
            <p:cNvPr id="8228" name="AutoShape 22"/>
            <p:cNvSpPr>
              <a:spLocks noChangeArrowheads="1"/>
            </p:cNvSpPr>
            <p:nvPr/>
          </p:nvSpPr>
          <p:spPr bwMode="auto">
            <a:xfrm>
              <a:off x="1778" y="3433"/>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233667136</a:t>
              </a:r>
            </a:p>
          </p:txBody>
        </p:sp>
        <p:pic>
          <p:nvPicPr>
            <p:cNvPr id="8229"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13" name="Group 24"/>
          <p:cNvGrpSpPr>
            <a:grpSpLocks/>
          </p:cNvGrpSpPr>
          <p:nvPr/>
        </p:nvGrpSpPr>
        <p:grpSpPr bwMode="auto">
          <a:xfrm>
            <a:off x="3430589" y="5445131"/>
            <a:ext cx="579437" cy="577851"/>
            <a:chOff x="1201" y="3430"/>
            <a:chExt cx="365" cy="364"/>
          </a:xfrm>
        </p:grpSpPr>
        <p:sp>
          <p:nvSpPr>
            <p:cNvPr id="8226" name="AutoShape 25"/>
            <p:cNvSpPr>
              <a:spLocks noChangeArrowheads="1"/>
            </p:cNvSpPr>
            <p:nvPr/>
          </p:nvSpPr>
          <p:spPr bwMode="auto">
            <a:xfrm>
              <a:off x="1201" y="3430"/>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281942902</a:t>
              </a:r>
            </a:p>
          </p:txBody>
        </p:sp>
        <p:pic>
          <p:nvPicPr>
            <p:cNvPr id="8227"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14" name="Group 27"/>
          <p:cNvGrpSpPr>
            <a:grpSpLocks/>
          </p:cNvGrpSpPr>
          <p:nvPr/>
        </p:nvGrpSpPr>
        <p:grpSpPr bwMode="auto">
          <a:xfrm>
            <a:off x="9288458" y="5480056"/>
            <a:ext cx="727074" cy="508001"/>
            <a:chOff x="4891" y="3452"/>
            <a:chExt cx="458" cy="320"/>
          </a:xfrm>
        </p:grpSpPr>
        <p:sp>
          <p:nvSpPr>
            <p:cNvPr id="8224" name="AutoShape 28"/>
            <p:cNvSpPr>
              <a:spLocks noChangeArrowheads="1"/>
            </p:cNvSpPr>
            <p:nvPr/>
          </p:nvSpPr>
          <p:spPr bwMode="auto">
            <a:xfrm>
              <a:off x="4928" y="3452"/>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155778322</a:t>
              </a:r>
            </a:p>
          </p:txBody>
        </p:sp>
        <p:pic>
          <p:nvPicPr>
            <p:cNvPr id="8225" name="Picture 29"/>
            <p:cNvPicPr>
              <a:picLocks noChangeAspect="1" noChangeArrowheads="1"/>
            </p:cNvPicPr>
            <p:nvPr/>
          </p:nvPicPr>
          <p:blipFill>
            <a:blip r:embed="rId6">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15" name="Group 30"/>
          <p:cNvGrpSpPr>
            <a:grpSpLocks/>
          </p:cNvGrpSpPr>
          <p:nvPr/>
        </p:nvGrpSpPr>
        <p:grpSpPr bwMode="auto">
          <a:xfrm>
            <a:off x="8120060" y="4014788"/>
            <a:ext cx="1311274" cy="2832099"/>
            <a:chOff x="4155" y="2529"/>
            <a:chExt cx="826" cy="1784"/>
          </a:xfrm>
        </p:grpSpPr>
        <p:sp>
          <p:nvSpPr>
            <p:cNvPr id="8222" name="Freeform 31"/>
            <p:cNvSpPr>
              <a:spLocks noChangeArrowheads="1"/>
            </p:cNvSpPr>
            <p:nvPr/>
          </p:nvSpPr>
          <p:spPr bwMode="auto">
            <a:xfrm>
              <a:off x="4155" y="2529"/>
              <a:ext cx="826" cy="1784"/>
            </a:xfrm>
            <a:custGeom>
              <a:avLst/>
              <a:gdLst>
                <a:gd name="T0" fmla="*/ 1475 w 3644"/>
                <a:gd name="T1" fmla="*/ 0 h 7868"/>
                <a:gd name="T2" fmla="*/ 0 w 3644"/>
                <a:gd name="T3" fmla="*/ 4213 h 7868"/>
                <a:gd name="T4" fmla="*/ 445 w 3644"/>
                <a:gd name="T5" fmla="*/ 4920 h 7868"/>
                <a:gd name="T6" fmla="*/ 189 w 3644"/>
                <a:gd name="T7" fmla="*/ 5414 h 7868"/>
                <a:gd name="T8" fmla="*/ 1068 w 3644"/>
                <a:gd name="T9" fmla="*/ 7867 h 7868"/>
                <a:gd name="T10" fmla="*/ 3643 w 3644"/>
                <a:gd name="T11" fmla="*/ 5149 h 7868"/>
                <a:gd name="T12" fmla="*/ 1475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23" name="AutoShape 32"/>
            <p:cNvSpPr>
              <a:spLocks noChangeArrowheads="1"/>
            </p:cNvSpPr>
            <p:nvPr/>
          </p:nvSpPr>
          <p:spPr bwMode="auto">
            <a:xfrm>
              <a:off x="4353" y="3461"/>
              <a:ext cx="357" cy="27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grpSp>
      <p:sp>
        <p:nvSpPr>
          <p:cNvPr id="8216" name="AutoShape 33"/>
          <p:cNvSpPr>
            <a:spLocks noChangeArrowheads="1"/>
          </p:cNvSpPr>
          <p:nvPr/>
        </p:nvSpPr>
        <p:spPr bwMode="auto">
          <a:xfrm>
            <a:off x="7553326"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pic>
        <p:nvPicPr>
          <p:cNvPr id="8217" name="Picture 34"/>
          <p:cNvPicPr>
            <a:picLocks noChangeAspect="1" noChangeArrowheads="1"/>
          </p:cNvPicPr>
          <p:nvPr/>
        </p:nvPicPr>
        <p:blipFill>
          <a:blip r:embed="rId7">
            <a:extLst>
              <a:ext uri="{28A0092B-C50C-407E-A947-70E740481C1C}">
                <a14:useLocalDpi xmlns:a14="http://schemas.microsoft.com/office/drawing/2010/main" val="0"/>
              </a:ext>
            </a:extLst>
          </a:blip>
          <a:srcRect l="50792" b="42131"/>
          <a:stretch>
            <a:fillRect/>
          </a:stretch>
        </p:blipFill>
        <p:spPr bwMode="auto">
          <a:xfrm>
            <a:off x="7866063" y="1416051"/>
            <a:ext cx="2119312" cy="190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8" name="Oval 35"/>
          <p:cNvSpPr>
            <a:spLocks noChangeArrowheads="1"/>
          </p:cNvSpPr>
          <p:nvPr/>
        </p:nvSpPr>
        <p:spPr bwMode="auto">
          <a:xfrm>
            <a:off x="8388350" y="895350"/>
            <a:ext cx="1874838" cy="858838"/>
          </a:xfrm>
          <a:prstGeom prst="ellipse">
            <a:avLst/>
          </a:prstGeom>
          <a:solidFill>
            <a:srgbClr val="000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8219" name="AutoShape 36"/>
          <p:cNvSpPr>
            <a:spLocks noChangeArrowheads="1"/>
          </p:cNvSpPr>
          <p:nvPr/>
        </p:nvSpPr>
        <p:spPr bwMode="auto">
          <a:xfrm>
            <a:off x="7680326" y="1103314"/>
            <a:ext cx="2271713" cy="43338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t>Number </a:t>
            </a:r>
            <a:r>
              <a:rPr lang="en-GB" altLang="en-US" sz="1600" b="1"/>
              <a:t>580625685</a:t>
            </a:r>
          </a:p>
        </p:txBody>
      </p:sp>
      <p:sp>
        <p:nvSpPr>
          <p:cNvPr id="8220" name="AutoShape 37"/>
          <p:cNvSpPr>
            <a:spLocks noChangeArrowheads="1"/>
          </p:cNvSpPr>
          <p:nvPr/>
        </p:nvSpPr>
        <p:spPr bwMode="auto">
          <a:xfrm>
            <a:off x="2714625" y="3005139"/>
            <a:ext cx="2751138" cy="43338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(Number mod 701) </a:t>
            </a:r>
          </a:p>
        </p:txBody>
      </p:sp>
      <p:sp>
        <p:nvSpPr>
          <p:cNvPr id="8221" name="Text Box 38"/>
          <p:cNvSpPr txBox="1">
            <a:spLocks noChangeArrowheads="1"/>
          </p:cNvSpPr>
          <p:nvPr/>
        </p:nvSpPr>
        <p:spPr bwMode="auto">
          <a:xfrm>
            <a:off x="2141538" y="3733801"/>
            <a:ext cx="64500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9000"/>
              </a:lnSpc>
              <a:buClr>
                <a:srgbClr val="00FF00"/>
              </a:buClr>
              <a:buSzPct val="100000"/>
              <a:buFont typeface="Monotype Corsiva" charset="0"/>
              <a:buNone/>
            </a:pPr>
            <a:r>
              <a:rPr lang="en-GB" altLang="en-US" sz="2800" dirty="0">
                <a:solidFill>
                  <a:srgbClr val="C00000"/>
                </a:solidFill>
                <a:latin typeface="Monotype Corsiva" charset="0"/>
              </a:rPr>
              <a:t>What is (580625685 mod 701)  ?</a:t>
            </a:r>
          </a:p>
        </p:txBody>
      </p:sp>
    </p:spTree>
    <p:extLst>
      <p:ext uri="{BB962C8B-B14F-4D97-AF65-F5344CB8AC3E}">
        <p14:creationId xmlns:p14="http://schemas.microsoft.com/office/powerpoint/2010/main" val="1658805927"/>
      </p:ext>
    </p:extLst>
  </p:cSld>
  <p:clrMapOvr>
    <a:masterClrMapping/>
  </p:clrMapOvr>
  <p:transition>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Inserting a New Record</a:t>
            </a:r>
          </a:p>
        </p:txBody>
      </p:sp>
      <p:sp>
        <p:nvSpPr>
          <p:cNvPr id="9219" name="Rectangle 2"/>
          <p:cNvSpPr>
            <a:spLocks noGrp="1" noChangeArrowheads="1"/>
          </p:cNvSpPr>
          <p:nvPr>
            <p:ph type="body" idx="1"/>
          </p:nvPr>
        </p:nvSpPr>
        <p:spPr>
          <a:xfrm>
            <a:off x="2209800" y="1981200"/>
            <a:ext cx="4757738"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solidFill>
                  <a:schemeClr val="tx1"/>
                </a:solidFill>
                <a:effectLst/>
              </a:rPr>
              <a:t>Typical way to create a hash value:</a:t>
            </a:r>
          </a:p>
        </p:txBody>
      </p:sp>
      <p:sp>
        <p:nvSpPr>
          <p:cNvPr id="9220" name="AutoShape 3"/>
          <p:cNvSpPr>
            <a:spLocks noChangeArrowheads="1"/>
          </p:cNvSpPr>
          <p:nvPr/>
        </p:nvSpPr>
        <p:spPr bwMode="auto">
          <a:xfrm>
            <a:off x="2363789"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9221" name="Line 4"/>
          <p:cNvSpPr>
            <a:spLocks noChangeShapeType="1"/>
          </p:cNvSpPr>
          <p:nvPr/>
        </p:nvSpPr>
        <p:spPr bwMode="auto">
          <a:xfrm>
            <a:off x="3276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2" name="Line 5"/>
          <p:cNvSpPr>
            <a:spLocks noChangeShapeType="1"/>
          </p:cNvSpPr>
          <p:nvPr/>
        </p:nvSpPr>
        <p:spPr bwMode="auto">
          <a:xfrm>
            <a:off x="4191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3" name="Line 6"/>
          <p:cNvSpPr>
            <a:spLocks noChangeShapeType="1"/>
          </p:cNvSpPr>
          <p:nvPr/>
        </p:nvSpPr>
        <p:spPr bwMode="auto">
          <a:xfrm>
            <a:off x="5103814"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4" name="Line 7"/>
          <p:cNvSpPr>
            <a:spLocks noChangeShapeType="1"/>
          </p:cNvSpPr>
          <p:nvPr/>
        </p:nvSpPr>
        <p:spPr bwMode="auto">
          <a:xfrm>
            <a:off x="60198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5" name="Line 8"/>
          <p:cNvSpPr>
            <a:spLocks noChangeShapeType="1"/>
          </p:cNvSpPr>
          <p:nvPr/>
        </p:nvSpPr>
        <p:spPr bwMode="auto">
          <a:xfrm>
            <a:off x="69342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6" name="Line 9"/>
          <p:cNvSpPr>
            <a:spLocks noChangeShapeType="1"/>
          </p:cNvSpPr>
          <p:nvPr/>
        </p:nvSpPr>
        <p:spPr bwMode="auto">
          <a:xfrm>
            <a:off x="7848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7" name="AutoShape 10"/>
          <p:cNvSpPr>
            <a:spLocks noChangeArrowheads="1"/>
          </p:cNvSpPr>
          <p:nvPr/>
        </p:nvSpPr>
        <p:spPr bwMode="auto">
          <a:xfrm>
            <a:off x="2484438"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9228" name="AutoShape 11"/>
          <p:cNvSpPr>
            <a:spLocks noChangeArrowheads="1"/>
          </p:cNvSpPr>
          <p:nvPr/>
        </p:nvSpPr>
        <p:spPr bwMode="auto">
          <a:xfrm>
            <a:off x="33598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9229" name="AutoShape 12"/>
          <p:cNvSpPr>
            <a:spLocks noChangeArrowheads="1"/>
          </p:cNvSpPr>
          <p:nvPr/>
        </p:nvSpPr>
        <p:spPr bwMode="auto">
          <a:xfrm>
            <a:off x="42742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9230" name="AutoShape 13"/>
          <p:cNvSpPr>
            <a:spLocks noChangeArrowheads="1"/>
          </p:cNvSpPr>
          <p:nvPr/>
        </p:nvSpPr>
        <p:spPr bwMode="auto">
          <a:xfrm>
            <a:off x="51553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9231" name="AutoShape 14"/>
          <p:cNvSpPr>
            <a:spLocks noChangeArrowheads="1"/>
          </p:cNvSpPr>
          <p:nvPr/>
        </p:nvSpPr>
        <p:spPr bwMode="auto">
          <a:xfrm>
            <a:off x="60697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9232" name="AutoShape 15"/>
          <p:cNvSpPr>
            <a:spLocks noChangeArrowheads="1"/>
          </p:cNvSpPr>
          <p:nvPr/>
        </p:nvSpPr>
        <p:spPr bwMode="auto">
          <a:xfrm>
            <a:off x="704129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9233" name="AutoShape 16"/>
          <p:cNvSpPr>
            <a:spLocks noChangeArrowheads="1"/>
          </p:cNvSpPr>
          <p:nvPr/>
        </p:nvSpPr>
        <p:spPr bwMode="auto">
          <a:xfrm>
            <a:off x="9193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9234" name="AutoShape 17"/>
          <p:cNvSpPr>
            <a:spLocks noChangeArrowheads="1"/>
          </p:cNvSpPr>
          <p:nvPr/>
        </p:nvSpPr>
        <p:spPr bwMode="auto">
          <a:xfrm>
            <a:off x="9348788" y="4879976"/>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grpSp>
        <p:nvGrpSpPr>
          <p:cNvPr id="9235" name="Group 18"/>
          <p:cNvGrpSpPr>
            <a:grpSpLocks/>
          </p:cNvGrpSpPr>
          <p:nvPr/>
        </p:nvGrpSpPr>
        <p:grpSpPr bwMode="auto">
          <a:xfrm>
            <a:off x="6122991" y="5475294"/>
            <a:ext cx="628650" cy="519113"/>
            <a:chOff x="2897" y="3449"/>
            <a:chExt cx="396" cy="327"/>
          </a:xfrm>
        </p:grpSpPr>
        <p:sp>
          <p:nvSpPr>
            <p:cNvPr id="9256" name="AutoShape 19"/>
            <p:cNvSpPr>
              <a:spLocks noChangeArrowheads="1"/>
            </p:cNvSpPr>
            <p:nvPr/>
          </p:nvSpPr>
          <p:spPr bwMode="auto">
            <a:xfrm>
              <a:off x="2897" y="3449"/>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506643548</a:t>
              </a:r>
            </a:p>
          </p:txBody>
        </p:sp>
        <p:pic>
          <p:nvPicPr>
            <p:cNvPr id="9257" name="Picture 20"/>
            <p:cNvPicPr>
              <a:picLocks noChangeAspect="1" noChangeArrowheads="1"/>
            </p:cNvPicPr>
            <p:nvPr/>
          </p:nvPicPr>
          <p:blipFill>
            <a:blip r:embed="rId3">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36" name="Group 21"/>
          <p:cNvGrpSpPr>
            <a:grpSpLocks/>
          </p:cNvGrpSpPr>
          <p:nvPr/>
        </p:nvGrpSpPr>
        <p:grpSpPr bwMode="auto">
          <a:xfrm>
            <a:off x="4346573" y="5449894"/>
            <a:ext cx="628650" cy="569913"/>
            <a:chOff x="1778" y="3433"/>
            <a:chExt cx="396" cy="359"/>
          </a:xfrm>
        </p:grpSpPr>
        <p:sp>
          <p:nvSpPr>
            <p:cNvPr id="9254" name="AutoShape 22"/>
            <p:cNvSpPr>
              <a:spLocks noChangeArrowheads="1"/>
            </p:cNvSpPr>
            <p:nvPr/>
          </p:nvSpPr>
          <p:spPr bwMode="auto">
            <a:xfrm>
              <a:off x="1778" y="3433"/>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233667136</a:t>
              </a:r>
            </a:p>
          </p:txBody>
        </p:sp>
        <p:pic>
          <p:nvPicPr>
            <p:cNvPr id="9255"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37" name="Group 24"/>
          <p:cNvGrpSpPr>
            <a:grpSpLocks/>
          </p:cNvGrpSpPr>
          <p:nvPr/>
        </p:nvGrpSpPr>
        <p:grpSpPr bwMode="auto">
          <a:xfrm>
            <a:off x="3430589" y="5445131"/>
            <a:ext cx="579437" cy="577851"/>
            <a:chOff x="1201" y="3430"/>
            <a:chExt cx="365" cy="364"/>
          </a:xfrm>
        </p:grpSpPr>
        <p:sp>
          <p:nvSpPr>
            <p:cNvPr id="9252" name="AutoShape 25"/>
            <p:cNvSpPr>
              <a:spLocks noChangeArrowheads="1"/>
            </p:cNvSpPr>
            <p:nvPr/>
          </p:nvSpPr>
          <p:spPr bwMode="auto">
            <a:xfrm>
              <a:off x="1201" y="3430"/>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281942902</a:t>
              </a:r>
            </a:p>
          </p:txBody>
        </p:sp>
        <p:pic>
          <p:nvPicPr>
            <p:cNvPr id="9253"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38" name="Group 27"/>
          <p:cNvGrpSpPr>
            <a:grpSpLocks/>
          </p:cNvGrpSpPr>
          <p:nvPr/>
        </p:nvGrpSpPr>
        <p:grpSpPr bwMode="auto">
          <a:xfrm>
            <a:off x="9288458" y="5480056"/>
            <a:ext cx="727074" cy="508001"/>
            <a:chOff x="4891" y="3452"/>
            <a:chExt cx="458" cy="320"/>
          </a:xfrm>
        </p:grpSpPr>
        <p:sp>
          <p:nvSpPr>
            <p:cNvPr id="9250" name="AutoShape 28"/>
            <p:cNvSpPr>
              <a:spLocks noChangeArrowheads="1"/>
            </p:cNvSpPr>
            <p:nvPr/>
          </p:nvSpPr>
          <p:spPr bwMode="auto">
            <a:xfrm>
              <a:off x="4928" y="3452"/>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155778322</a:t>
              </a:r>
            </a:p>
          </p:txBody>
        </p:sp>
        <p:pic>
          <p:nvPicPr>
            <p:cNvPr id="9251" name="Picture 29"/>
            <p:cNvPicPr>
              <a:picLocks noChangeAspect="1" noChangeArrowheads="1"/>
            </p:cNvPicPr>
            <p:nvPr/>
          </p:nvPicPr>
          <p:blipFill>
            <a:blip r:embed="rId6">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39" name="Group 30"/>
          <p:cNvGrpSpPr>
            <a:grpSpLocks/>
          </p:cNvGrpSpPr>
          <p:nvPr/>
        </p:nvGrpSpPr>
        <p:grpSpPr bwMode="auto">
          <a:xfrm>
            <a:off x="8120060" y="4014788"/>
            <a:ext cx="1311274" cy="2832099"/>
            <a:chOff x="4155" y="2529"/>
            <a:chExt cx="826" cy="1784"/>
          </a:xfrm>
        </p:grpSpPr>
        <p:sp>
          <p:nvSpPr>
            <p:cNvPr id="9248" name="Freeform 31"/>
            <p:cNvSpPr>
              <a:spLocks noChangeArrowheads="1"/>
            </p:cNvSpPr>
            <p:nvPr/>
          </p:nvSpPr>
          <p:spPr bwMode="auto">
            <a:xfrm>
              <a:off x="4155" y="2529"/>
              <a:ext cx="826" cy="1784"/>
            </a:xfrm>
            <a:custGeom>
              <a:avLst/>
              <a:gdLst>
                <a:gd name="T0" fmla="*/ 1475 w 3644"/>
                <a:gd name="T1" fmla="*/ 0 h 7868"/>
                <a:gd name="T2" fmla="*/ 0 w 3644"/>
                <a:gd name="T3" fmla="*/ 4213 h 7868"/>
                <a:gd name="T4" fmla="*/ 445 w 3644"/>
                <a:gd name="T5" fmla="*/ 4920 h 7868"/>
                <a:gd name="T6" fmla="*/ 189 w 3644"/>
                <a:gd name="T7" fmla="*/ 5414 h 7868"/>
                <a:gd name="T8" fmla="*/ 1068 w 3644"/>
                <a:gd name="T9" fmla="*/ 7867 h 7868"/>
                <a:gd name="T10" fmla="*/ 3643 w 3644"/>
                <a:gd name="T11" fmla="*/ 5149 h 7868"/>
                <a:gd name="T12" fmla="*/ 1475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249" name="AutoShape 32"/>
            <p:cNvSpPr>
              <a:spLocks noChangeArrowheads="1"/>
            </p:cNvSpPr>
            <p:nvPr/>
          </p:nvSpPr>
          <p:spPr bwMode="auto">
            <a:xfrm>
              <a:off x="4353" y="3461"/>
              <a:ext cx="357" cy="27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grpSp>
      <p:sp>
        <p:nvSpPr>
          <p:cNvPr id="9240" name="AutoShape 33"/>
          <p:cNvSpPr>
            <a:spLocks noChangeArrowheads="1"/>
          </p:cNvSpPr>
          <p:nvPr/>
        </p:nvSpPr>
        <p:spPr bwMode="auto">
          <a:xfrm>
            <a:off x="7553326"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pic>
        <p:nvPicPr>
          <p:cNvPr id="9241" name="Picture 34"/>
          <p:cNvPicPr>
            <a:picLocks noChangeAspect="1" noChangeArrowheads="1"/>
          </p:cNvPicPr>
          <p:nvPr/>
        </p:nvPicPr>
        <p:blipFill>
          <a:blip r:embed="rId7">
            <a:extLst>
              <a:ext uri="{28A0092B-C50C-407E-A947-70E740481C1C}">
                <a14:useLocalDpi xmlns:a14="http://schemas.microsoft.com/office/drawing/2010/main" val="0"/>
              </a:ext>
            </a:extLst>
          </a:blip>
          <a:srcRect l="50792" b="42131"/>
          <a:stretch>
            <a:fillRect/>
          </a:stretch>
        </p:blipFill>
        <p:spPr bwMode="auto">
          <a:xfrm>
            <a:off x="7866063" y="1416051"/>
            <a:ext cx="2119312" cy="190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42" name="Oval 35"/>
          <p:cNvSpPr>
            <a:spLocks noChangeArrowheads="1"/>
          </p:cNvSpPr>
          <p:nvPr/>
        </p:nvSpPr>
        <p:spPr bwMode="auto">
          <a:xfrm>
            <a:off x="8388350" y="895350"/>
            <a:ext cx="1874838" cy="858838"/>
          </a:xfrm>
          <a:prstGeom prst="ellipse">
            <a:avLst/>
          </a:prstGeom>
          <a:solidFill>
            <a:srgbClr val="000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9243" name="AutoShape 36"/>
          <p:cNvSpPr>
            <a:spLocks noChangeArrowheads="1"/>
          </p:cNvSpPr>
          <p:nvPr/>
        </p:nvSpPr>
        <p:spPr bwMode="auto">
          <a:xfrm>
            <a:off x="7680326" y="1103314"/>
            <a:ext cx="2271713" cy="43338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t>Number </a:t>
            </a:r>
            <a:r>
              <a:rPr lang="en-GB" altLang="en-US" sz="1600" b="1"/>
              <a:t>580625685</a:t>
            </a:r>
          </a:p>
        </p:txBody>
      </p:sp>
      <p:sp>
        <p:nvSpPr>
          <p:cNvPr id="9244" name="AutoShape 37"/>
          <p:cNvSpPr>
            <a:spLocks noChangeArrowheads="1"/>
          </p:cNvSpPr>
          <p:nvPr/>
        </p:nvSpPr>
        <p:spPr bwMode="auto">
          <a:xfrm>
            <a:off x="2714625" y="3005139"/>
            <a:ext cx="2751138" cy="43338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(Number mod 701) </a:t>
            </a:r>
          </a:p>
        </p:txBody>
      </p:sp>
      <p:sp>
        <p:nvSpPr>
          <p:cNvPr id="9245" name="Text Box 38"/>
          <p:cNvSpPr txBox="1">
            <a:spLocks noChangeArrowheads="1"/>
          </p:cNvSpPr>
          <p:nvPr/>
        </p:nvSpPr>
        <p:spPr bwMode="auto">
          <a:xfrm>
            <a:off x="2141538" y="3733801"/>
            <a:ext cx="64500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9000"/>
              </a:lnSpc>
              <a:buClr>
                <a:srgbClr val="00FF00"/>
              </a:buClr>
              <a:buSzPct val="100000"/>
              <a:buFont typeface="Monotype Corsiva" charset="0"/>
              <a:buNone/>
            </a:pPr>
            <a:r>
              <a:rPr lang="en-GB" altLang="en-US" sz="2800">
                <a:solidFill>
                  <a:srgbClr val="C00000"/>
                </a:solidFill>
                <a:latin typeface="Monotype Corsiva" charset="0"/>
              </a:rPr>
              <a:t>What is (580625685 mod 701) ?</a:t>
            </a:r>
          </a:p>
        </p:txBody>
      </p:sp>
      <p:sp>
        <p:nvSpPr>
          <p:cNvPr id="9246" name="Freeform 39"/>
          <p:cNvSpPr>
            <a:spLocks noChangeArrowheads="1"/>
          </p:cNvSpPr>
          <p:nvPr/>
        </p:nvSpPr>
        <p:spPr bwMode="auto">
          <a:xfrm>
            <a:off x="9186863" y="3089275"/>
            <a:ext cx="1257300" cy="1004888"/>
          </a:xfrm>
          <a:custGeom>
            <a:avLst/>
            <a:gdLst>
              <a:gd name="T0" fmla="*/ 0 w 3493"/>
              <a:gd name="T1" fmla="*/ 2453 h 2793"/>
              <a:gd name="T2" fmla="*/ 488 w 3493"/>
              <a:gd name="T3" fmla="*/ 2792 h 2793"/>
              <a:gd name="T4" fmla="*/ 3004 w 3493"/>
              <a:gd name="T5" fmla="*/ 2792 h 2793"/>
              <a:gd name="T6" fmla="*/ 3492 w 3493"/>
              <a:gd name="T7" fmla="*/ 2453 h 2793"/>
              <a:gd name="T8" fmla="*/ 3492 w 3493"/>
              <a:gd name="T9" fmla="*/ 704 h 2793"/>
              <a:gd name="T10" fmla="*/ 3004 w 3493"/>
              <a:gd name="T11" fmla="*/ 364 h 2793"/>
              <a:gd name="T12" fmla="*/ 1396 w 3493"/>
              <a:gd name="T13" fmla="*/ 364 h 2793"/>
              <a:gd name="T14" fmla="*/ 239 w 3493"/>
              <a:gd name="T15" fmla="*/ 0 h 2793"/>
              <a:gd name="T16" fmla="*/ 552 w 3493"/>
              <a:gd name="T17" fmla="*/ 364 h 2793"/>
              <a:gd name="T18" fmla="*/ 488 w 3493"/>
              <a:gd name="T19" fmla="*/ 364 h 2793"/>
              <a:gd name="T20" fmla="*/ 0 w 3493"/>
              <a:gd name="T21" fmla="*/ 704 h 2793"/>
              <a:gd name="T22" fmla="*/ 0 w 3493"/>
              <a:gd name="T23" fmla="*/ 2453 h 27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93"/>
              <a:gd name="T37" fmla="*/ 0 h 2793"/>
              <a:gd name="T38" fmla="*/ 3493 w 3493"/>
              <a:gd name="T39" fmla="*/ 2793 h 279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93" h="2793">
                <a:moveTo>
                  <a:pt x="0" y="2453"/>
                </a:moveTo>
                <a:cubicBezTo>
                  <a:pt x="0" y="2792"/>
                  <a:pt x="0" y="2792"/>
                  <a:pt x="488" y="2792"/>
                </a:cubicBezTo>
                <a:lnTo>
                  <a:pt x="3004" y="2792"/>
                </a:lnTo>
                <a:cubicBezTo>
                  <a:pt x="3492" y="2792"/>
                  <a:pt x="3492" y="2792"/>
                  <a:pt x="3492" y="2453"/>
                </a:cubicBezTo>
                <a:lnTo>
                  <a:pt x="3492" y="704"/>
                </a:lnTo>
                <a:cubicBezTo>
                  <a:pt x="3492" y="364"/>
                  <a:pt x="3492" y="364"/>
                  <a:pt x="3004" y="364"/>
                </a:cubicBezTo>
                <a:lnTo>
                  <a:pt x="1396" y="364"/>
                </a:lnTo>
                <a:lnTo>
                  <a:pt x="239" y="0"/>
                </a:lnTo>
                <a:lnTo>
                  <a:pt x="552" y="364"/>
                </a:lnTo>
                <a:lnTo>
                  <a:pt x="488" y="364"/>
                </a:lnTo>
                <a:cubicBezTo>
                  <a:pt x="0" y="364"/>
                  <a:pt x="0" y="364"/>
                  <a:pt x="0" y="704"/>
                </a:cubicBezTo>
                <a:lnTo>
                  <a:pt x="0" y="2453"/>
                </a:lnTo>
              </a:path>
            </a:pathLst>
          </a:custGeom>
          <a:solidFill>
            <a:srgbClr val="0000FF"/>
          </a:solidFill>
          <a:ln w="12600">
            <a:solidFill>
              <a:srgbClr val="E0E0E0"/>
            </a:solidFill>
            <a:round/>
            <a:headEnd/>
            <a:tailEnd/>
          </a:ln>
        </p:spPr>
        <p:txBody>
          <a:bodyPr wrap="none" anchor="ctr"/>
          <a:lstStyle/>
          <a:p>
            <a:endParaRPr lang="en-US"/>
          </a:p>
        </p:txBody>
      </p:sp>
      <p:sp>
        <p:nvSpPr>
          <p:cNvPr id="9247" name="AutoShape 40"/>
          <p:cNvSpPr>
            <a:spLocks noChangeArrowheads="1"/>
          </p:cNvSpPr>
          <p:nvPr/>
        </p:nvSpPr>
        <p:spPr bwMode="auto">
          <a:xfrm>
            <a:off x="9686926" y="3416301"/>
            <a:ext cx="387669" cy="547371"/>
          </a:xfrm>
          <a:prstGeom prst="roundRect">
            <a:avLst>
              <a:gd name="adj" fmla="val 38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3200" b="1"/>
              <a:t>3</a:t>
            </a:r>
          </a:p>
        </p:txBody>
      </p:sp>
    </p:spTree>
    <p:extLst>
      <p:ext uri="{BB962C8B-B14F-4D97-AF65-F5344CB8AC3E}">
        <p14:creationId xmlns:p14="http://schemas.microsoft.com/office/powerpoint/2010/main" val="1280661509"/>
      </p:ext>
    </p:extLst>
  </p:cSld>
  <p:clrMapOvr>
    <a:masterClrMapping/>
  </p:clrMapOvr>
  <p:transition>
    <p:check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a:t>
            </a:r>
          </a:p>
        </p:txBody>
      </p:sp>
      <p:sp>
        <p:nvSpPr>
          <p:cNvPr id="3" name="Content Placeholder 2"/>
          <p:cNvSpPr>
            <a:spLocks noGrp="1"/>
          </p:cNvSpPr>
          <p:nvPr>
            <p:ph idx="1"/>
          </p:nvPr>
        </p:nvSpPr>
        <p:spPr/>
        <p:txBody>
          <a:bodyPr>
            <a:normAutofit/>
          </a:bodyPr>
          <a:lstStyle/>
          <a:p>
            <a:r>
              <a:rPr lang="en-US" sz="2400" dirty="0">
                <a:solidFill>
                  <a:schemeClr val="tx1"/>
                </a:solidFill>
              </a:rPr>
              <a:t>Suppose we want to design a system for storing employee records keyed using phone numbers. And we want following queries to be performed efficiently:</a:t>
            </a:r>
          </a:p>
          <a:p>
            <a:pPr lvl="1"/>
            <a:r>
              <a:rPr lang="en-US" sz="2400" dirty="0">
                <a:solidFill>
                  <a:schemeClr val="tx1"/>
                </a:solidFill>
              </a:rPr>
              <a:t>Insert a phone number and corresponding information.</a:t>
            </a:r>
          </a:p>
          <a:p>
            <a:pPr lvl="1"/>
            <a:r>
              <a:rPr lang="en-US" sz="2400" dirty="0">
                <a:solidFill>
                  <a:schemeClr val="tx1"/>
                </a:solidFill>
              </a:rPr>
              <a:t>Search a phone number and fetch the information.</a:t>
            </a:r>
          </a:p>
          <a:p>
            <a:pPr lvl="1"/>
            <a:r>
              <a:rPr lang="en-US" sz="2400" dirty="0">
                <a:solidFill>
                  <a:schemeClr val="tx1"/>
                </a:solidFill>
              </a:rPr>
              <a:t>Delete a phone number and related information.</a:t>
            </a:r>
          </a:p>
        </p:txBody>
      </p:sp>
    </p:spTree>
    <p:extLst>
      <p:ext uri="{BB962C8B-B14F-4D97-AF65-F5344CB8AC3E}">
        <p14:creationId xmlns:p14="http://schemas.microsoft.com/office/powerpoint/2010/main" val="439455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Inserting a New Record</a:t>
            </a:r>
          </a:p>
        </p:txBody>
      </p:sp>
      <p:sp>
        <p:nvSpPr>
          <p:cNvPr id="10243" name="Rectangle 2"/>
          <p:cNvSpPr>
            <a:spLocks noGrp="1" noChangeArrowheads="1"/>
          </p:cNvSpPr>
          <p:nvPr>
            <p:ph type="body" idx="1"/>
          </p:nvPr>
        </p:nvSpPr>
        <p:spPr>
          <a:xfrm>
            <a:off x="2209801" y="1774825"/>
            <a:ext cx="4525963"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solidFill>
                  <a:schemeClr val="tx1"/>
                </a:solidFill>
                <a:effectLst/>
              </a:rPr>
              <a:t>The hash value is used for the location of the new record.</a:t>
            </a:r>
          </a:p>
        </p:txBody>
      </p:sp>
      <p:sp>
        <p:nvSpPr>
          <p:cNvPr id="10244" name="Freeform 3"/>
          <p:cNvSpPr>
            <a:spLocks noChangeArrowheads="1"/>
          </p:cNvSpPr>
          <p:nvPr/>
        </p:nvSpPr>
        <p:spPr bwMode="auto">
          <a:xfrm>
            <a:off x="8342314" y="3355976"/>
            <a:ext cx="1309687" cy="2830513"/>
          </a:xfrm>
          <a:custGeom>
            <a:avLst/>
            <a:gdLst>
              <a:gd name="T0" fmla="*/ 1473 w 3639"/>
              <a:gd name="T1" fmla="*/ 0 h 7864"/>
              <a:gd name="T2" fmla="*/ 0 w 3639"/>
              <a:gd name="T3" fmla="*/ 4211 h 7864"/>
              <a:gd name="T4" fmla="*/ 445 w 3639"/>
              <a:gd name="T5" fmla="*/ 4917 h 7864"/>
              <a:gd name="T6" fmla="*/ 189 w 3639"/>
              <a:gd name="T7" fmla="*/ 5411 h 7864"/>
              <a:gd name="T8" fmla="*/ 1067 w 3639"/>
              <a:gd name="T9" fmla="*/ 7863 h 7864"/>
              <a:gd name="T10" fmla="*/ 3638 w 3639"/>
              <a:gd name="T11" fmla="*/ 5146 h 7864"/>
              <a:gd name="T12" fmla="*/ 1473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45" name="AutoShape 4"/>
          <p:cNvSpPr>
            <a:spLocks noChangeArrowheads="1"/>
          </p:cNvSpPr>
          <p:nvPr/>
        </p:nvSpPr>
        <p:spPr bwMode="auto">
          <a:xfrm>
            <a:off x="7553326"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pic>
        <p:nvPicPr>
          <p:cNvPr id="10246" name="Picture 5"/>
          <p:cNvPicPr>
            <a:picLocks noChangeAspect="1" noChangeArrowheads="1"/>
          </p:cNvPicPr>
          <p:nvPr/>
        </p:nvPicPr>
        <p:blipFill>
          <a:blip r:embed="rId3">
            <a:extLst>
              <a:ext uri="{28A0092B-C50C-407E-A947-70E740481C1C}">
                <a14:useLocalDpi xmlns:a14="http://schemas.microsoft.com/office/drawing/2010/main" val="0"/>
              </a:ext>
            </a:extLst>
          </a:blip>
          <a:srcRect l="50792" b="42131"/>
          <a:stretch>
            <a:fillRect/>
          </a:stretch>
        </p:blipFill>
        <p:spPr bwMode="auto">
          <a:xfrm>
            <a:off x="7866063" y="1416051"/>
            <a:ext cx="2119312" cy="190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 name="Oval 6"/>
          <p:cNvSpPr>
            <a:spLocks noChangeArrowheads="1"/>
          </p:cNvSpPr>
          <p:nvPr/>
        </p:nvSpPr>
        <p:spPr bwMode="auto">
          <a:xfrm>
            <a:off x="8388350" y="895350"/>
            <a:ext cx="1874838" cy="858838"/>
          </a:xfrm>
          <a:prstGeom prst="ellipse">
            <a:avLst/>
          </a:prstGeom>
          <a:solidFill>
            <a:srgbClr val="000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0248" name="AutoShape 7"/>
          <p:cNvSpPr>
            <a:spLocks noChangeArrowheads="1"/>
          </p:cNvSpPr>
          <p:nvPr/>
        </p:nvSpPr>
        <p:spPr bwMode="auto">
          <a:xfrm>
            <a:off x="7680326" y="1103314"/>
            <a:ext cx="2271713" cy="43338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dirty="0"/>
              <a:t>Number </a:t>
            </a:r>
            <a:r>
              <a:rPr lang="en-GB" altLang="en-US" sz="1600" b="1" dirty="0"/>
              <a:t>580625685</a:t>
            </a:r>
          </a:p>
        </p:txBody>
      </p:sp>
      <p:sp>
        <p:nvSpPr>
          <p:cNvPr id="10249" name="AutoShape 8"/>
          <p:cNvSpPr>
            <a:spLocks noChangeArrowheads="1"/>
          </p:cNvSpPr>
          <p:nvPr/>
        </p:nvSpPr>
        <p:spPr bwMode="auto">
          <a:xfrm>
            <a:off x="2363789"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0250" name="Line 9"/>
          <p:cNvSpPr>
            <a:spLocks noChangeShapeType="1"/>
          </p:cNvSpPr>
          <p:nvPr/>
        </p:nvSpPr>
        <p:spPr bwMode="auto">
          <a:xfrm>
            <a:off x="3276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51" name="Line 10"/>
          <p:cNvSpPr>
            <a:spLocks noChangeShapeType="1"/>
          </p:cNvSpPr>
          <p:nvPr/>
        </p:nvSpPr>
        <p:spPr bwMode="auto">
          <a:xfrm>
            <a:off x="4191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52" name="Line 11"/>
          <p:cNvSpPr>
            <a:spLocks noChangeShapeType="1"/>
          </p:cNvSpPr>
          <p:nvPr/>
        </p:nvSpPr>
        <p:spPr bwMode="auto">
          <a:xfrm>
            <a:off x="5103814"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53" name="Line 12"/>
          <p:cNvSpPr>
            <a:spLocks noChangeShapeType="1"/>
          </p:cNvSpPr>
          <p:nvPr/>
        </p:nvSpPr>
        <p:spPr bwMode="auto">
          <a:xfrm>
            <a:off x="60198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54" name="Line 13"/>
          <p:cNvSpPr>
            <a:spLocks noChangeShapeType="1"/>
          </p:cNvSpPr>
          <p:nvPr/>
        </p:nvSpPr>
        <p:spPr bwMode="auto">
          <a:xfrm>
            <a:off x="69342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55" name="Line 14"/>
          <p:cNvSpPr>
            <a:spLocks noChangeShapeType="1"/>
          </p:cNvSpPr>
          <p:nvPr/>
        </p:nvSpPr>
        <p:spPr bwMode="auto">
          <a:xfrm>
            <a:off x="7848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56" name="AutoShape 15"/>
          <p:cNvSpPr>
            <a:spLocks noChangeArrowheads="1"/>
          </p:cNvSpPr>
          <p:nvPr/>
        </p:nvSpPr>
        <p:spPr bwMode="auto">
          <a:xfrm>
            <a:off x="2484438"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10257" name="AutoShape 16"/>
          <p:cNvSpPr>
            <a:spLocks noChangeArrowheads="1"/>
          </p:cNvSpPr>
          <p:nvPr/>
        </p:nvSpPr>
        <p:spPr bwMode="auto">
          <a:xfrm>
            <a:off x="33598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10258" name="AutoShape 17"/>
          <p:cNvSpPr>
            <a:spLocks noChangeArrowheads="1"/>
          </p:cNvSpPr>
          <p:nvPr/>
        </p:nvSpPr>
        <p:spPr bwMode="auto">
          <a:xfrm>
            <a:off x="42742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10259" name="AutoShape 18"/>
          <p:cNvSpPr>
            <a:spLocks noChangeArrowheads="1"/>
          </p:cNvSpPr>
          <p:nvPr/>
        </p:nvSpPr>
        <p:spPr bwMode="auto">
          <a:xfrm>
            <a:off x="51553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10260" name="AutoShape 19"/>
          <p:cNvSpPr>
            <a:spLocks noChangeArrowheads="1"/>
          </p:cNvSpPr>
          <p:nvPr/>
        </p:nvSpPr>
        <p:spPr bwMode="auto">
          <a:xfrm>
            <a:off x="60697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10261" name="AutoShape 20"/>
          <p:cNvSpPr>
            <a:spLocks noChangeArrowheads="1"/>
          </p:cNvSpPr>
          <p:nvPr/>
        </p:nvSpPr>
        <p:spPr bwMode="auto">
          <a:xfrm>
            <a:off x="704129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10262" name="AutoShape 21"/>
          <p:cNvSpPr>
            <a:spLocks noChangeArrowheads="1"/>
          </p:cNvSpPr>
          <p:nvPr/>
        </p:nvSpPr>
        <p:spPr bwMode="auto">
          <a:xfrm>
            <a:off x="9193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0263" name="AutoShape 22"/>
          <p:cNvSpPr>
            <a:spLocks noChangeArrowheads="1"/>
          </p:cNvSpPr>
          <p:nvPr/>
        </p:nvSpPr>
        <p:spPr bwMode="auto">
          <a:xfrm>
            <a:off x="9348788" y="4879976"/>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grpSp>
        <p:nvGrpSpPr>
          <p:cNvPr id="10264" name="Group 23"/>
          <p:cNvGrpSpPr>
            <a:grpSpLocks/>
          </p:cNvGrpSpPr>
          <p:nvPr/>
        </p:nvGrpSpPr>
        <p:grpSpPr bwMode="auto">
          <a:xfrm>
            <a:off x="6122991" y="5475294"/>
            <a:ext cx="628650" cy="519113"/>
            <a:chOff x="2897" y="3449"/>
            <a:chExt cx="396" cy="327"/>
          </a:xfrm>
        </p:grpSpPr>
        <p:sp>
          <p:nvSpPr>
            <p:cNvPr id="10282" name="AutoShape 24"/>
            <p:cNvSpPr>
              <a:spLocks noChangeArrowheads="1"/>
            </p:cNvSpPr>
            <p:nvPr/>
          </p:nvSpPr>
          <p:spPr bwMode="auto">
            <a:xfrm>
              <a:off x="2897" y="3449"/>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506643548</a:t>
              </a:r>
            </a:p>
          </p:txBody>
        </p:sp>
        <p:pic>
          <p:nvPicPr>
            <p:cNvPr id="10283" name="Picture 25"/>
            <p:cNvPicPr>
              <a:picLocks noChangeAspect="1" noChangeArrowheads="1"/>
            </p:cNvPicPr>
            <p:nvPr/>
          </p:nvPicPr>
          <p:blipFill>
            <a:blip r:embed="rId4">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65" name="Group 26"/>
          <p:cNvGrpSpPr>
            <a:grpSpLocks/>
          </p:cNvGrpSpPr>
          <p:nvPr/>
        </p:nvGrpSpPr>
        <p:grpSpPr bwMode="auto">
          <a:xfrm>
            <a:off x="4346573" y="5449894"/>
            <a:ext cx="628650" cy="569913"/>
            <a:chOff x="1778" y="3433"/>
            <a:chExt cx="396" cy="359"/>
          </a:xfrm>
        </p:grpSpPr>
        <p:sp>
          <p:nvSpPr>
            <p:cNvPr id="10280" name="AutoShape 27"/>
            <p:cNvSpPr>
              <a:spLocks noChangeArrowheads="1"/>
            </p:cNvSpPr>
            <p:nvPr/>
          </p:nvSpPr>
          <p:spPr bwMode="auto">
            <a:xfrm>
              <a:off x="1778" y="3433"/>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233667136</a:t>
              </a:r>
            </a:p>
          </p:txBody>
        </p:sp>
        <p:pic>
          <p:nvPicPr>
            <p:cNvPr id="10281"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66" name="Group 29"/>
          <p:cNvGrpSpPr>
            <a:grpSpLocks/>
          </p:cNvGrpSpPr>
          <p:nvPr/>
        </p:nvGrpSpPr>
        <p:grpSpPr bwMode="auto">
          <a:xfrm>
            <a:off x="3430589" y="5445131"/>
            <a:ext cx="579437" cy="577851"/>
            <a:chOff x="1201" y="3430"/>
            <a:chExt cx="365" cy="364"/>
          </a:xfrm>
        </p:grpSpPr>
        <p:sp>
          <p:nvSpPr>
            <p:cNvPr id="10278" name="AutoShape 30"/>
            <p:cNvSpPr>
              <a:spLocks noChangeArrowheads="1"/>
            </p:cNvSpPr>
            <p:nvPr/>
          </p:nvSpPr>
          <p:spPr bwMode="auto">
            <a:xfrm>
              <a:off x="1201" y="3430"/>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281942902</a:t>
              </a:r>
            </a:p>
          </p:txBody>
        </p:sp>
        <p:pic>
          <p:nvPicPr>
            <p:cNvPr id="10279"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67" name="Group 32"/>
          <p:cNvGrpSpPr>
            <a:grpSpLocks/>
          </p:cNvGrpSpPr>
          <p:nvPr/>
        </p:nvGrpSpPr>
        <p:grpSpPr bwMode="auto">
          <a:xfrm>
            <a:off x="9288458" y="5480056"/>
            <a:ext cx="727074" cy="508001"/>
            <a:chOff x="4891" y="3452"/>
            <a:chExt cx="458" cy="320"/>
          </a:xfrm>
        </p:grpSpPr>
        <p:sp>
          <p:nvSpPr>
            <p:cNvPr id="10276" name="AutoShape 33"/>
            <p:cNvSpPr>
              <a:spLocks noChangeArrowheads="1"/>
            </p:cNvSpPr>
            <p:nvPr/>
          </p:nvSpPr>
          <p:spPr bwMode="auto">
            <a:xfrm>
              <a:off x="4928" y="3452"/>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155778322</a:t>
              </a:r>
            </a:p>
          </p:txBody>
        </p:sp>
        <p:pic>
          <p:nvPicPr>
            <p:cNvPr id="10277" name="Picture 34"/>
            <p:cNvPicPr>
              <a:picLocks noChangeAspect="1" noChangeArrowheads="1"/>
            </p:cNvPicPr>
            <p:nvPr/>
          </p:nvPicPr>
          <p:blipFill>
            <a:blip r:embed="rId7">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68" name="Freeform 35"/>
          <p:cNvSpPr>
            <a:spLocks noChangeArrowheads="1"/>
          </p:cNvSpPr>
          <p:nvPr/>
        </p:nvSpPr>
        <p:spPr bwMode="auto">
          <a:xfrm>
            <a:off x="5110164" y="914400"/>
            <a:ext cx="2433637" cy="5227638"/>
          </a:xfrm>
          <a:custGeom>
            <a:avLst/>
            <a:gdLst>
              <a:gd name="T0" fmla="*/ 0 w 6761"/>
              <a:gd name="T1" fmla="*/ 12291 h 14523"/>
              <a:gd name="T2" fmla="*/ 6760 w 6761"/>
              <a:gd name="T3" fmla="*/ 0 h 14523"/>
              <a:gd name="T4" fmla="*/ 6760 w 6761"/>
              <a:gd name="T5" fmla="*/ 6985 h 14523"/>
              <a:gd name="T6" fmla="*/ 0 w 6761"/>
              <a:gd name="T7" fmla="*/ 14522 h 14523"/>
              <a:gd name="T8" fmla="*/ 0 w 6761"/>
              <a:gd name="T9" fmla="*/ 12291 h 14523"/>
              <a:gd name="T10" fmla="*/ 0 60000 65536"/>
              <a:gd name="T11" fmla="*/ 0 60000 65536"/>
              <a:gd name="T12" fmla="*/ 0 60000 65536"/>
              <a:gd name="T13" fmla="*/ 0 60000 65536"/>
              <a:gd name="T14" fmla="*/ 0 60000 65536"/>
              <a:gd name="T15" fmla="*/ 0 w 6761"/>
              <a:gd name="T16" fmla="*/ 0 h 14523"/>
              <a:gd name="T17" fmla="*/ 6761 w 6761"/>
              <a:gd name="T18" fmla="*/ 14523 h 14523"/>
            </a:gdLst>
            <a:ahLst/>
            <a:cxnLst>
              <a:cxn ang="T10">
                <a:pos x="T0" y="T1"/>
              </a:cxn>
              <a:cxn ang="T11">
                <a:pos x="T2" y="T3"/>
              </a:cxn>
              <a:cxn ang="T12">
                <a:pos x="T4" y="T5"/>
              </a:cxn>
              <a:cxn ang="T13">
                <a:pos x="T6" y="T7"/>
              </a:cxn>
              <a:cxn ang="T14">
                <a:pos x="T8" y="T9"/>
              </a:cxn>
            </a:cxnLst>
            <a:rect l="T15" t="T16" r="T17" b="T18"/>
            <a:pathLst>
              <a:path w="6761" h="14523">
                <a:moveTo>
                  <a:pt x="0" y="12291"/>
                </a:moveTo>
                <a:lnTo>
                  <a:pt x="6760" y="0"/>
                </a:lnTo>
                <a:lnTo>
                  <a:pt x="6760" y="6985"/>
                </a:lnTo>
                <a:lnTo>
                  <a:pt x="0" y="14522"/>
                </a:lnTo>
                <a:lnTo>
                  <a:pt x="0" y="12291"/>
                </a:lnTo>
              </a:path>
            </a:pathLst>
          </a:custGeom>
          <a:gradFill rotWithShape="0">
            <a:gsLst>
              <a:gs pos="0">
                <a:srgbClr val="8080FF"/>
              </a:gs>
              <a:gs pos="100000">
                <a:srgbClr val="26264B"/>
              </a:gs>
            </a:gsLst>
            <a:lin ang="5400000" scaled="1"/>
          </a:gradFill>
          <a:ln w="12600">
            <a:solidFill>
              <a:srgbClr val="E0E0E0"/>
            </a:solidFill>
            <a:round/>
            <a:headEnd/>
            <a:tailEnd/>
          </a:ln>
        </p:spPr>
        <p:txBody>
          <a:bodyPr wrap="none" anchor="ctr"/>
          <a:lstStyle/>
          <a:p>
            <a:endParaRPr lang="en-US"/>
          </a:p>
        </p:txBody>
      </p:sp>
      <p:grpSp>
        <p:nvGrpSpPr>
          <p:cNvPr id="10269" name="Group 36"/>
          <p:cNvGrpSpPr>
            <a:grpSpLocks/>
          </p:cNvGrpSpPr>
          <p:nvPr/>
        </p:nvGrpSpPr>
        <p:grpSpPr bwMode="auto">
          <a:xfrm>
            <a:off x="8120060" y="4014788"/>
            <a:ext cx="1311274" cy="2832099"/>
            <a:chOff x="4155" y="2529"/>
            <a:chExt cx="826" cy="1784"/>
          </a:xfrm>
        </p:grpSpPr>
        <p:sp>
          <p:nvSpPr>
            <p:cNvPr id="10274" name="Freeform 37"/>
            <p:cNvSpPr>
              <a:spLocks noChangeArrowheads="1"/>
            </p:cNvSpPr>
            <p:nvPr/>
          </p:nvSpPr>
          <p:spPr bwMode="auto">
            <a:xfrm>
              <a:off x="4155" y="2529"/>
              <a:ext cx="826" cy="1784"/>
            </a:xfrm>
            <a:custGeom>
              <a:avLst/>
              <a:gdLst>
                <a:gd name="T0" fmla="*/ 1475 w 3644"/>
                <a:gd name="T1" fmla="*/ 0 h 7868"/>
                <a:gd name="T2" fmla="*/ 0 w 3644"/>
                <a:gd name="T3" fmla="*/ 4213 h 7868"/>
                <a:gd name="T4" fmla="*/ 445 w 3644"/>
                <a:gd name="T5" fmla="*/ 4920 h 7868"/>
                <a:gd name="T6" fmla="*/ 189 w 3644"/>
                <a:gd name="T7" fmla="*/ 5414 h 7868"/>
                <a:gd name="T8" fmla="*/ 1068 w 3644"/>
                <a:gd name="T9" fmla="*/ 7867 h 7868"/>
                <a:gd name="T10" fmla="*/ 3643 w 3644"/>
                <a:gd name="T11" fmla="*/ 5149 h 7868"/>
                <a:gd name="T12" fmla="*/ 1475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75" name="AutoShape 38"/>
            <p:cNvSpPr>
              <a:spLocks noChangeArrowheads="1"/>
            </p:cNvSpPr>
            <p:nvPr/>
          </p:nvSpPr>
          <p:spPr bwMode="auto">
            <a:xfrm>
              <a:off x="4353" y="3461"/>
              <a:ext cx="357" cy="27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grpSp>
      <p:sp>
        <p:nvSpPr>
          <p:cNvPr id="10270" name="Freeform 39"/>
          <p:cNvSpPr>
            <a:spLocks noChangeArrowheads="1"/>
          </p:cNvSpPr>
          <p:nvPr/>
        </p:nvSpPr>
        <p:spPr bwMode="auto">
          <a:xfrm>
            <a:off x="5100639" y="3386139"/>
            <a:ext cx="5057775" cy="2744787"/>
          </a:xfrm>
          <a:custGeom>
            <a:avLst/>
            <a:gdLst>
              <a:gd name="T0" fmla="*/ 0 w 14051"/>
              <a:gd name="T1" fmla="*/ 7625 h 7626"/>
              <a:gd name="T2" fmla="*/ 6818 w 14051"/>
              <a:gd name="T3" fmla="*/ 0 h 7626"/>
              <a:gd name="T4" fmla="*/ 14050 w 14051"/>
              <a:gd name="T5" fmla="*/ 0 h 7626"/>
              <a:gd name="T6" fmla="*/ 2540 w 14051"/>
              <a:gd name="T7" fmla="*/ 7625 h 7626"/>
              <a:gd name="T8" fmla="*/ 0 w 14051"/>
              <a:gd name="T9" fmla="*/ 7625 h 7626"/>
              <a:gd name="T10" fmla="*/ 0 60000 65536"/>
              <a:gd name="T11" fmla="*/ 0 60000 65536"/>
              <a:gd name="T12" fmla="*/ 0 60000 65536"/>
              <a:gd name="T13" fmla="*/ 0 60000 65536"/>
              <a:gd name="T14" fmla="*/ 0 60000 65536"/>
              <a:gd name="T15" fmla="*/ 0 w 14051"/>
              <a:gd name="T16" fmla="*/ 0 h 7626"/>
              <a:gd name="T17" fmla="*/ 14051 w 14051"/>
              <a:gd name="T18" fmla="*/ 7626 h 7626"/>
            </a:gdLst>
            <a:ahLst/>
            <a:cxnLst>
              <a:cxn ang="T10">
                <a:pos x="T0" y="T1"/>
              </a:cxn>
              <a:cxn ang="T11">
                <a:pos x="T2" y="T3"/>
              </a:cxn>
              <a:cxn ang="T12">
                <a:pos x="T4" y="T5"/>
              </a:cxn>
              <a:cxn ang="T13">
                <a:pos x="T6" y="T7"/>
              </a:cxn>
              <a:cxn ang="T14">
                <a:pos x="T8" y="T9"/>
              </a:cxn>
            </a:cxnLst>
            <a:rect l="T15" t="T16" r="T17" b="T18"/>
            <a:pathLst>
              <a:path w="14051" h="7626">
                <a:moveTo>
                  <a:pt x="0" y="7625"/>
                </a:moveTo>
                <a:lnTo>
                  <a:pt x="6818" y="0"/>
                </a:lnTo>
                <a:lnTo>
                  <a:pt x="14050" y="0"/>
                </a:lnTo>
                <a:lnTo>
                  <a:pt x="2540" y="7625"/>
                </a:lnTo>
                <a:lnTo>
                  <a:pt x="0" y="7625"/>
                </a:lnTo>
              </a:path>
            </a:pathLst>
          </a:custGeom>
          <a:gradFill rotWithShape="0">
            <a:gsLst>
              <a:gs pos="0">
                <a:srgbClr val="8080FF"/>
              </a:gs>
              <a:gs pos="100000">
                <a:srgbClr val="26264B"/>
              </a:gs>
            </a:gsLst>
            <a:lin ang="8100000" scaled="1"/>
          </a:gradFill>
          <a:ln w="12600">
            <a:solidFill>
              <a:srgbClr val="E0E0E0"/>
            </a:solidFill>
            <a:round/>
            <a:headEnd/>
            <a:tailEnd/>
          </a:ln>
        </p:spPr>
        <p:txBody>
          <a:bodyPr wrap="none" anchor="ctr"/>
          <a:lstStyle/>
          <a:p>
            <a:endParaRPr lang="en-US"/>
          </a:p>
        </p:txBody>
      </p:sp>
      <p:grpSp>
        <p:nvGrpSpPr>
          <p:cNvPr id="10271" name="Group 40"/>
          <p:cNvGrpSpPr>
            <a:grpSpLocks/>
          </p:cNvGrpSpPr>
          <p:nvPr/>
        </p:nvGrpSpPr>
        <p:grpSpPr bwMode="auto">
          <a:xfrm>
            <a:off x="9186861" y="3089277"/>
            <a:ext cx="1257299" cy="1004888"/>
            <a:chOff x="4827" y="1946"/>
            <a:chExt cx="792" cy="633"/>
          </a:xfrm>
        </p:grpSpPr>
        <p:sp>
          <p:nvSpPr>
            <p:cNvPr id="10272" name="Freeform 41"/>
            <p:cNvSpPr>
              <a:spLocks noChangeArrowheads="1"/>
            </p:cNvSpPr>
            <p:nvPr/>
          </p:nvSpPr>
          <p:spPr bwMode="auto">
            <a:xfrm>
              <a:off x="4827" y="1946"/>
              <a:ext cx="792" cy="633"/>
            </a:xfrm>
            <a:custGeom>
              <a:avLst/>
              <a:gdLst>
                <a:gd name="T0" fmla="*/ 0 w 3493"/>
                <a:gd name="T1" fmla="*/ 2453 h 2793"/>
                <a:gd name="T2" fmla="*/ 488 w 3493"/>
                <a:gd name="T3" fmla="*/ 2792 h 2793"/>
                <a:gd name="T4" fmla="*/ 3004 w 3493"/>
                <a:gd name="T5" fmla="*/ 2792 h 2793"/>
                <a:gd name="T6" fmla="*/ 3492 w 3493"/>
                <a:gd name="T7" fmla="*/ 2453 h 2793"/>
                <a:gd name="T8" fmla="*/ 3492 w 3493"/>
                <a:gd name="T9" fmla="*/ 704 h 2793"/>
                <a:gd name="T10" fmla="*/ 3004 w 3493"/>
                <a:gd name="T11" fmla="*/ 364 h 2793"/>
                <a:gd name="T12" fmla="*/ 1396 w 3493"/>
                <a:gd name="T13" fmla="*/ 364 h 2793"/>
                <a:gd name="T14" fmla="*/ 239 w 3493"/>
                <a:gd name="T15" fmla="*/ 0 h 2793"/>
                <a:gd name="T16" fmla="*/ 552 w 3493"/>
                <a:gd name="T17" fmla="*/ 364 h 2793"/>
                <a:gd name="T18" fmla="*/ 488 w 3493"/>
                <a:gd name="T19" fmla="*/ 364 h 2793"/>
                <a:gd name="T20" fmla="*/ 0 w 3493"/>
                <a:gd name="T21" fmla="*/ 704 h 2793"/>
                <a:gd name="T22" fmla="*/ 0 w 3493"/>
                <a:gd name="T23" fmla="*/ 2453 h 27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93"/>
                <a:gd name="T37" fmla="*/ 0 h 2793"/>
                <a:gd name="T38" fmla="*/ 3493 w 3493"/>
                <a:gd name="T39" fmla="*/ 2793 h 279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93" h="2793">
                  <a:moveTo>
                    <a:pt x="0" y="2453"/>
                  </a:moveTo>
                  <a:cubicBezTo>
                    <a:pt x="0" y="2792"/>
                    <a:pt x="0" y="2792"/>
                    <a:pt x="488" y="2792"/>
                  </a:cubicBezTo>
                  <a:lnTo>
                    <a:pt x="3004" y="2792"/>
                  </a:lnTo>
                  <a:cubicBezTo>
                    <a:pt x="3492" y="2792"/>
                    <a:pt x="3492" y="2792"/>
                    <a:pt x="3492" y="2453"/>
                  </a:cubicBezTo>
                  <a:lnTo>
                    <a:pt x="3492" y="704"/>
                  </a:lnTo>
                  <a:cubicBezTo>
                    <a:pt x="3492" y="364"/>
                    <a:pt x="3492" y="364"/>
                    <a:pt x="3004" y="364"/>
                  </a:cubicBezTo>
                  <a:lnTo>
                    <a:pt x="1396" y="364"/>
                  </a:lnTo>
                  <a:lnTo>
                    <a:pt x="239" y="0"/>
                  </a:lnTo>
                  <a:lnTo>
                    <a:pt x="552" y="364"/>
                  </a:lnTo>
                  <a:lnTo>
                    <a:pt x="488" y="364"/>
                  </a:lnTo>
                  <a:cubicBezTo>
                    <a:pt x="0" y="364"/>
                    <a:pt x="0" y="364"/>
                    <a:pt x="0" y="704"/>
                  </a:cubicBezTo>
                  <a:lnTo>
                    <a:pt x="0" y="2453"/>
                  </a:lnTo>
                </a:path>
              </a:pathLst>
            </a:custGeom>
            <a:solidFill>
              <a:srgbClr val="0000FF"/>
            </a:solidFill>
            <a:ln w="12600">
              <a:solidFill>
                <a:srgbClr val="E0E0E0"/>
              </a:solidFill>
              <a:round/>
              <a:headEnd/>
              <a:tailEnd/>
            </a:ln>
          </p:spPr>
          <p:txBody>
            <a:bodyPr wrap="none" anchor="ctr"/>
            <a:lstStyle/>
            <a:p>
              <a:endParaRPr lang="en-US"/>
            </a:p>
          </p:txBody>
        </p:sp>
        <p:sp>
          <p:nvSpPr>
            <p:cNvPr id="10273" name="AutoShape 42"/>
            <p:cNvSpPr>
              <a:spLocks noChangeArrowheads="1"/>
            </p:cNvSpPr>
            <p:nvPr/>
          </p:nvSpPr>
          <p:spPr bwMode="auto">
            <a:xfrm>
              <a:off x="5021" y="2152"/>
              <a:ext cx="416" cy="345"/>
            </a:xfrm>
            <a:prstGeom prst="roundRect">
              <a:avLst>
                <a:gd name="adj" fmla="val 27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3200" b="1"/>
                <a:t>[3]</a:t>
              </a:r>
            </a:p>
          </p:txBody>
        </p:sp>
      </p:grpSp>
    </p:spTree>
    <p:extLst>
      <p:ext uri="{BB962C8B-B14F-4D97-AF65-F5344CB8AC3E}">
        <p14:creationId xmlns:p14="http://schemas.microsoft.com/office/powerpoint/2010/main" val="545352587"/>
      </p:ext>
    </p:extLst>
  </p:cSld>
  <p:clrMapOvr>
    <a:masterClrMapping/>
  </p:clrMapOvr>
  <p:transition spd="slow">
    <p:strips dir="l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Inserting a New Record</a:t>
            </a:r>
          </a:p>
        </p:txBody>
      </p:sp>
      <p:sp>
        <p:nvSpPr>
          <p:cNvPr id="11267" name="Rectangle 2"/>
          <p:cNvSpPr>
            <a:spLocks noGrp="1" noChangeArrowheads="1"/>
          </p:cNvSpPr>
          <p:nvPr>
            <p:ph type="body" idx="1"/>
          </p:nvPr>
        </p:nvSpPr>
        <p:spPr>
          <a:xfrm>
            <a:off x="2209801" y="1774825"/>
            <a:ext cx="4525963"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solidFill>
                  <a:schemeClr val="tx1"/>
                </a:solidFill>
                <a:effectLst/>
              </a:rPr>
              <a:t>The hash value is used for the location of the new record.</a:t>
            </a:r>
          </a:p>
        </p:txBody>
      </p:sp>
      <p:sp>
        <p:nvSpPr>
          <p:cNvPr id="11268" name="Freeform 3"/>
          <p:cNvSpPr>
            <a:spLocks noChangeArrowheads="1"/>
          </p:cNvSpPr>
          <p:nvPr/>
        </p:nvSpPr>
        <p:spPr bwMode="auto">
          <a:xfrm>
            <a:off x="8342314" y="3355976"/>
            <a:ext cx="1309687" cy="2830513"/>
          </a:xfrm>
          <a:custGeom>
            <a:avLst/>
            <a:gdLst>
              <a:gd name="T0" fmla="*/ 1473 w 3639"/>
              <a:gd name="T1" fmla="*/ 0 h 7864"/>
              <a:gd name="T2" fmla="*/ 0 w 3639"/>
              <a:gd name="T3" fmla="*/ 4211 h 7864"/>
              <a:gd name="T4" fmla="*/ 445 w 3639"/>
              <a:gd name="T5" fmla="*/ 4917 h 7864"/>
              <a:gd name="T6" fmla="*/ 189 w 3639"/>
              <a:gd name="T7" fmla="*/ 5411 h 7864"/>
              <a:gd name="T8" fmla="*/ 1067 w 3639"/>
              <a:gd name="T9" fmla="*/ 7863 h 7864"/>
              <a:gd name="T10" fmla="*/ 3638 w 3639"/>
              <a:gd name="T11" fmla="*/ 5146 h 7864"/>
              <a:gd name="T12" fmla="*/ 1473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9" name="AutoShape 4"/>
          <p:cNvSpPr>
            <a:spLocks noChangeArrowheads="1"/>
          </p:cNvSpPr>
          <p:nvPr/>
        </p:nvSpPr>
        <p:spPr bwMode="auto">
          <a:xfrm>
            <a:off x="2363789"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1270" name="Line 5"/>
          <p:cNvSpPr>
            <a:spLocks noChangeShapeType="1"/>
          </p:cNvSpPr>
          <p:nvPr/>
        </p:nvSpPr>
        <p:spPr bwMode="auto">
          <a:xfrm>
            <a:off x="3276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1" name="Line 6"/>
          <p:cNvSpPr>
            <a:spLocks noChangeShapeType="1"/>
          </p:cNvSpPr>
          <p:nvPr/>
        </p:nvSpPr>
        <p:spPr bwMode="auto">
          <a:xfrm>
            <a:off x="4191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2" name="Line 7"/>
          <p:cNvSpPr>
            <a:spLocks noChangeShapeType="1"/>
          </p:cNvSpPr>
          <p:nvPr/>
        </p:nvSpPr>
        <p:spPr bwMode="auto">
          <a:xfrm>
            <a:off x="5103814"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3" name="Line 8"/>
          <p:cNvSpPr>
            <a:spLocks noChangeShapeType="1"/>
          </p:cNvSpPr>
          <p:nvPr/>
        </p:nvSpPr>
        <p:spPr bwMode="auto">
          <a:xfrm>
            <a:off x="60198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4" name="Line 9"/>
          <p:cNvSpPr>
            <a:spLocks noChangeShapeType="1"/>
          </p:cNvSpPr>
          <p:nvPr/>
        </p:nvSpPr>
        <p:spPr bwMode="auto">
          <a:xfrm>
            <a:off x="69342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5" name="Line 10"/>
          <p:cNvSpPr>
            <a:spLocks noChangeShapeType="1"/>
          </p:cNvSpPr>
          <p:nvPr/>
        </p:nvSpPr>
        <p:spPr bwMode="auto">
          <a:xfrm>
            <a:off x="7848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6" name="AutoShape 11"/>
          <p:cNvSpPr>
            <a:spLocks noChangeArrowheads="1"/>
          </p:cNvSpPr>
          <p:nvPr/>
        </p:nvSpPr>
        <p:spPr bwMode="auto">
          <a:xfrm>
            <a:off x="2484438"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11277" name="AutoShape 12"/>
          <p:cNvSpPr>
            <a:spLocks noChangeArrowheads="1"/>
          </p:cNvSpPr>
          <p:nvPr/>
        </p:nvSpPr>
        <p:spPr bwMode="auto">
          <a:xfrm>
            <a:off x="33598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11278" name="AutoShape 13"/>
          <p:cNvSpPr>
            <a:spLocks noChangeArrowheads="1"/>
          </p:cNvSpPr>
          <p:nvPr/>
        </p:nvSpPr>
        <p:spPr bwMode="auto">
          <a:xfrm>
            <a:off x="42742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11279" name="AutoShape 14"/>
          <p:cNvSpPr>
            <a:spLocks noChangeArrowheads="1"/>
          </p:cNvSpPr>
          <p:nvPr/>
        </p:nvSpPr>
        <p:spPr bwMode="auto">
          <a:xfrm>
            <a:off x="51553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11280" name="AutoShape 15"/>
          <p:cNvSpPr>
            <a:spLocks noChangeArrowheads="1"/>
          </p:cNvSpPr>
          <p:nvPr/>
        </p:nvSpPr>
        <p:spPr bwMode="auto">
          <a:xfrm>
            <a:off x="60697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11281" name="AutoShape 16"/>
          <p:cNvSpPr>
            <a:spLocks noChangeArrowheads="1"/>
          </p:cNvSpPr>
          <p:nvPr/>
        </p:nvSpPr>
        <p:spPr bwMode="auto">
          <a:xfrm>
            <a:off x="704129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11282" name="AutoShape 17"/>
          <p:cNvSpPr>
            <a:spLocks noChangeArrowheads="1"/>
          </p:cNvSpPr>
          <p:nvPr/>
        </p:nvSpPr>
        <p:spPr bwMode="auto">
          <a:xfrm>
            <a:off x="9193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1283" name="AutoShape 18"/>
          <p:cNvSpPr>
            <a:spLocks noChangeArrowheads="1"/>
          </p:cNvSpPr>
          <p:nvPr/>
        </p:nvSpPr>
        <p:spPr bwMode="auto">
          <a:xfrm>
            <a:off x="9348788" y="4879976"/>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grpSp>
        <p:nvGrpSpPr>
          <p:cNvPr id="11284" name="Group 19"/>
          <p:cNvGrpSpPr>
            <a:grpSpLocks/>
          </p:cNvGrpSpPr>
          <p:nvPr/>
        </p:nvGrpSpPr>
        <p:grpSpPr bwMode="auto">
          <a:xfrm>
            <a:off x="6122991" y="5475294"/>
            <a:ext cx="628650" cy="519113"/>
            <a:chOff x="2897" y="3449"/>
            <a:chExt cx="396" cy="327"/>
          </a:xfrm>
        </p:grpSpPr>
        <p:sp>
          <p:nvSpPr>
            <p:cNvPr id="11300" name="AutoShape 20"/>
            <p:cNvSpPr>
              <a:spLocks noChangeArrowheads="1"/>
            </p:cNvSpPr>
            <p:nvPr/>
          </p:nvSpPr>
          <p:spPr bwMode="auto">
            <a:xfrm>
              <a:off x="2897" y="3449"/>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506643548</a:t>
              </a:r>
            </a:p>
          </p:txBody>
        </p:sp>
        <p:pic>
          <p:nvPicPr>
            <p:cNvPr id="11301" name="Picture 21"/>
            <p:cNvPicPr>
              <a:picLocks noChangeAspect="1" noChangeArrowheads="1"/>
            </p:cNvPicPr>
            <p:nvPr/>
          </p:nvPicPr>
          <p:blipFill>
            <a:blip r:embed="rId3">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85" name="Group 22"/>
          <p:cNvGrpSpPr>
            <a:grpSpLocks/>
          </p:cNvGrpSpPr>
          <p:nvPr/>
        </p:nvGrpSpPr>
        <p:grpSpPr bwMode="auto">
          <a:xfrm>
            <a:off x="4346573" y="5449894"/>
            <a:ext cx="628650" cy="569913"/>
            <a:chOff x="1778" y="3433"/>
            <a:chExt cx="396" cy="359"/>
          </a:xfrm>
        </p:grpSpPr>
        <p:sp>
          <p:nvSpPr>
            <p:cNvPr id="11298" name="AutoShape 23"/>
            <p:cNvSpPr>
              <a:spLocks noChangeArrowheads="1"/>
            </p:cNvSpPr>
            <p:nvPr/>
          </p:nvSpPr>
          <p:spPr bwMode="auto">
            <a:xfrm>
              <a:off x="1778" y="3433"/>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233667136</a:t>
              </a:r>
            </a:p>
          </p:txBody>
        </p:sp>
        <p:pic>
          <p:nvPicPr>
            <p:cNvPr id="11299"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86" name="Group 25"/>
          <p:cNvGrpSpPr>
            <a:grpSpLocks/>
          </p:cNvGrpSpPr>
          <p:nvPr/>
        </p:nvGrpSpPr>
        <p:grpSpPr bwMode="auto">
          <a:xfrm>
            <a:off x="3430589" y="5445131"/>
            <a:ext cx="579437" cy="577851"/>
            <a:chOff x="1201" y="3430"/>
            <a:chExt cx="365" cy="364"/>
          </a:xfrm>
        </p:grpSpPr>
        <p:sp>
          <p:nvSpPr>
            <p:cNvPr id="11296" name="AutoShape 26"/>
            <p:cNvSpPr>
              <a:spLocks noChangeArrowheads="1"/>
            </p:cNvSpPr>
            <p:nvPr/>
          </p:nvSpPr>
          <p:spPr bwMode="auto">
            <a:xfrm>
              <a:off x="1201" y="3430"/>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281942902</a:t>
              </a:r>
            </a:p>
          </p:txBody>
        </p:sp>
        <p:pic>
          <p:nvPicPr>
            <p:cNvPr id="11297"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87" name="Group 28"/>
          <p:cNvGrpSpPr>
            <a:grpSpLocks/>
          </p:cNvGrpSpPr>
          <p:nvPr/>
        </p:nvGrpSpPr>
        <p:grpSpPr bwMode="auto">
          <a:xfrm>
            <a:off x="9288458" y="5480056"/>
            <a:ext cx="727074" cy="508001"/>
            <a:chOff x="4891" y="3452"/>
            <a:chExt cx="458" cy="320"/>
          </a:xfrm>
        </p:grpSpPr>
        <p:sp>
          <p:nvSpPr>
            <p:cNvPr id="11294" name="AutoShape 29"/>
            <p:cNvSpPr>
              <a:spLocks noChangeArrowheads="1"/>
            </p:cNvSpPr>
            <p:nvPr/>
          </p:nvSpPr>
          <p:spPr bwMode="auto">
            <a:xfrm>
              <a:off x="4928" y="3452"/>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155778322</a:t>
              </a:r>
            </a:p>
          </p:txBody>
        </p:sp>
        <p:pic>
          <p:nvPicPr>
            <p:cNvPr id="11295" name="Picture 30"/>
            <p:cNvPicPr>
              <a:picLocks noChangeAspect="1" noChangeArrowheads="1"/>
            </p:cNvPicPr>
            <p:nvPr/>
          </p:nvPicPr>
          <p:blipFill>
            <a:blip r:embed="rId6">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88" name="Group 31"/>
          <p:cNvGrpSpPr>
            <a:grpSpLocks/>
          </p:cNvGrpSpPr>
          <p:nvPr/>
        </p:nvGrpSpPr>
        <p:grpSpPr bwMode="auto">
          <a:xfrm>
            <a:off x="8120060" y="4014788"/>
            <a:ext cx="1311274" cy="2832099"/>
            <a:chOff x="4155" y="2529"/>
            <a:chExt cx="826" cy="1784"/>
          </a:xfrm>
        </p:grpSpPr>
        <p:sp>
          <p:nvSpPr>
            <p:cNvPr id="11292" name="Freeform 32"/>
            <p:cNvSpPr>
              <a:spLocks noChangeArrowheads="1"/>
            </p:cNvSpPr>
            <p:nvPr/>
          </p:nvSpPr>
          <p:spPr bwMode="auto">
            <a:xfrm>
              <a:off x="4155" y="2529"/>
              <a:ext cx="826" cy="1784"/>
            </a:xfrm>
            <a:custGeom>
              <a:avLst/>
              <a:gdLst>
                <a:gd name="T0" fmla="*/ 1475 w 3644"/>
                <a:gd name="T1" fmla="*/ 0 h 7868"/>
                <a:gd name="T2" fmla="*/ 0 w 3644"/>
                <a:gd name="T3" fmla="*/ 4213 h 7868"/>
                <a:gd name="T4" fmla="*/ 445 w 3644"/>
                <a:gd name="T5" fmla="*/ 4920 h 7868"/>
                <a:gd name="T6" fmla="*/ 189 w 3644"/>
                <a:gd name="T7" fmla="*/ 5414 h 7868"/>
                <a:gd name="T8" fmla="*/ 1068 w 3644"/>
                <a:gd name="T9" fmla="*/ 7867 h 7868"/>
                <a:gd name="T10" fmla="*/ 3643 w 3644"/>
                <a:gd name="T11" fmla="*/ 5149 h 7868"/>
                <a:gd name="T12" fmla="*/ 1475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93" name="AutoShape 33"/>
            <p:cNvSpPr>
              <a:spLocks noChangeArrowheads="1"/>
            </p:cNvSpPr>
            <p:nvPr/>
          </p:nvSpPr>
          <p:spPr bwMode="auto">
            <a:xfrm>
              <a:off x="4353" y="3461"/>
              <a:ext cx="357" cy="27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grpSp>
      <p:grpSp>
        <p:nvGrpSpPr>
          <p:cNvPr id="11289" name="Group 34"/>
          <p:cNvGrpSpPr>
            <a:grpSpLocks/>
          </p:cNvGrpSpPr>
          <p:nvPr/>
        </p:nvGrpSpPr>
        <p:grpSpPr bwMode="auto">
          <a:xfrm>
            <a:off x="5237164" y="5465759"/>
            <a:ext cx="579437" cy="558799"/>
            <a:chOff x="2339" y="3443"/>
            <a:chExt cx="365" cy="352"/>
          </a:xfrm>
        </p:grpSpPr>
        <p:pic>
          <p:nvPicPr>
            <p:cNvPr id="11290" name="Picture 35"/>
            <p:cNvPicPr>
              <a:picLocks noChangeAspect="1" noChangeArrowheads="1"/>
            </p:cNvPicPr>
            <p:nvPr/>
          </p:nvPicPr>
          <p:blipFill>
            <a:blip r:embed="rId7">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91" name="AutoShape 36"/>
            <p:cNvSpPr>
              <a:spLocks noChangeArrowheads="1"/>
            </p:cNvSpPr>
            <p:nvPr/>
          </p:nvSpPr>
          <p:spPr bwMode="auto">
            <a:xfrm>
              <a:off x="2339" y="3443"/>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580625685</a:t>
              </a:r>
            </a:p>
          </p:txBody>
        </p:sp>
      </p:grpSp>
    </p:spTree>
    <p:extLst>
      <p:ext uri="{BB962C8B-B14F-4D97-AF65-F5344CB8AC3E}">
        <p14:creationId xmlns:p14="http://schemas.microsoft.com/office/powerpoint/2010/main" val="111956132"/>
      </p:ext>
    </p:extLst>
  </p:cSld>
  <p:clrMapOvr>
    <a:masterClrMapping/>
  </p:clrMapOvr>
  <p:transition>
    <p:strips dir="l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Collisions</a:t>
            </a:r>
          </a:p>
        </p:txBody>
      </p:sp>
      <p:sp>
        <p:nvSpPr>
          <p:cNvPr id="12291" name="Rectangle 2"/>
          <p:cNvSpPr>
            <a:spLocks noGrp="1" noChangeArrowheads="1"/>
          </p:cNvSpPr>
          <p:nvPr>
            <p:ph type="body" idx="1"/>
          </p:nvPr>
        </p:nvSpPr>
        <p:spPr>
          <a:xfrm>
            <a:off x="2209801" y="1774825"/>
            <a:ext cx="4525963"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solidFill>
                  <a:schemeClr val="tx1"/>
                </a:solidFill>
                <a:effectLst/>
              </a:rPr>
              <a:t>Here is another new record to insert, with a hash value of 2.</a:t>
            </a:r>
          </a:p>
        </p:txBody>
      </p:sp>
      <p:sp>
        <p:nvSpPr>
          <p:cNvPr id="12292" name="Freeform 3"/>
          <p:cNvSpPr>
            <a:spLocks noChangeArrowheads="1"/>
          </p:cNvSpPr>
          <p:nvPr/>
        </p:nvSpPr>
        <p:spPr bwMode="auto">
          <a:xfrm>
            <a:off x="8342314" y="3355976"/>
            <a:ext cx="1309687" cy="2830513"/>
          </a:xfrm>
          <a:custGeom>
            <a:avLst/>
            <a:gdLst>
              <a:gd name="T0" fmla="*/ 1473 w 3639"/>
              <a:gd name="T1" fmla="*/ 0 h 7864"/>
              <a:gd name="T2" fmla="*/ 0 w 3639"/>
              <a:gd name="T3" fmla="*/ 4211 h 7864"/>
              <a:gd name="T4" fmla="*/ 445 w 3639"/>
              <a:gd name="T5" fmla="*/ 4917 h 7864"/>
              <a:gd name="T6" fmla="*/ 189 w 3639"/>
              <a:gd name="T7" fmla="*/ 5411 h 7864"/>
              <a:gd name="T8" fmla="*/ 1067 w 3639"/>
              <a:gd name="T9" fmla="*/ 7863 h 7864"/>
              <a:gd name="T10" fmla="*/ 3638 w 3639"/>
              <a:gd name="T11" fmla="*/ 5146 h 7864"/>
              <a:gd name="T12" fmla="*/ 1473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93" name="AutoShape 4"/>
          <p:cNvSpPr>
            <a:spLocks noChangeArrowheads="1"/>
          </p:cNvSpPr>
          <p:nvPr/>
        </p:nvSpPr>
        <p:spPr bwMode="auto">
          <a:xfrm>
            <a:off x="2363789"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2294" name="Line 5"/>
          <p:cNvSpPr>
            <a:spLocks noChangeShapeType="1"/>
          </p:cNvSpPr>
          <p:nvPr/>
        </p:nvSpPr>
        <p:spPr bwMode="auto">
          <a:xfrm>
            <a:off x="3276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5" name="Line 6"/>
          <p:cNvSpPr>
            <a:spLocks noChangeShapeType="1"/>
          </p:cNvSpPr>
          <p:nvPr/>
        </p:nvSpPr>
        <p:spPr bwMode="auto">
          <a:xfrm>
            <a:off x="4191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6" name="Line 7"/>
          <p:cNvSpPr>
            <a:spLocks noChangeShapeType="1"/>
          </p:cNvSpPr>
          <p:nvPr/>
        </p:nvSpPr>
        <p:spPr bwMode="auto">
          <a:xfrm>
            <a:off x="5103814"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7" name="Line 8"/>
          <p:cNvSpPr>
            <a:spLocks noChangeShapeType="1"/>
          </p:cNvSpPr>
          <p:nvPr/>
        </p:nvSpPr>
        <p:spPr bwMode="auto">
          <a:xfrm>
            <a:off x="60198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8" name="Line 9"/>
          <p:cNvSpPr>
            <a:spLocks noChangeShapeType="1"/>
          </p:cNvSpPr>
          <p:nvPr/>
        </p:nvSpPr>
        <p:spPr bwMode="auto">
          <a:xfrm>
            <a:off x="69342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9" name="Line 10"/>
          <p:cNvSpPr>
            <a:spLocks noChangeShapeType="1"/>
          </p:cNvSpPr>
          <p:nvPr/>
        </p:nvSpPr>
        <p:spPr bwMode="auto">
          <a:xfrm>
            <a:off x="7848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0" name="AutoShape 11"/>
          <p:cNvSpPr>
            <a:spLocks noChangeArrowheads="1"/>
          </p:cNvSpPr>
          <p:nvPr/>
        </p:nvSpPr>
        <p:spPr bwMode="auto">
          <a:xfrm>
            <a:off x="2484438"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12301" name="AutoShape 12"/>
          <p:cNvSpPr>
            <a:spLocks noChangeArrowheads="1"/>
          </p:cNvSpPr>
          <p:nvPr/>
        </p:nvSpPr>
        <p:spPr bwMode="auto">
          <a:xfrm>
            <a:off x="33598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12302" name="AutoShape 13"/>
          <p:cNvSpPr>
            <a:spLocks noChangeArrowheads="1"/>
          </p:cNvSpPr>
          <p:nvPr/>
        </p:nvSpPr>
        <p:spPr bwMode="auto">
          <a:xfrm>
            <a:off x="42742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12303" name="AutoShape 14"/>
          <p:cNvSpPr>
            <a:spLocks noChangeArrowheads="1"/>
          </p:cNvSpPr>
          <p:nvPr/>
        </p:nvSpPr>
        <p:spPr bwMode="auto">
          <a:xfrm>
            <a:off x="51553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12304" name="AutoShape 15"/>
          <p:cNvSpPr>
            <a:spLocks noChangeArrowheads="1"/>
          </p:cNvSpPr>
          <p:nvPr/>
        </p:nvSpPr>
        <p:spPr bwMode="auto">
          <a:xfrm>
            <a:off x="60697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12305" name="AutoShape 16"/>
          <p:cNvSpPr>
            <a:spLocks noChangeArrowheads="1"/>
          </p:cNvSpPr>
          <p:nvPr/>
        </p:nvSpPr>
        <p:spPr bwMode="auto">
          <a:xfrm>
            <a:off x="704129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12306" name="AutoShape 17"/>
          <p:cNvSpPr>
            <a:spLocks noChangeArrowheads="1"/>
          </p:cNvSpPr>
          <p:nvPr/>
        </p:nvSpPr>
        <p:spPr bwMode="auto">
          <a:xfrm>
            <a:off x="9193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2307" name="AutoShape 18"/>
          <p:cNvSpPr>
            <a:spLocks noChangeArrowheads="1"/>
          </p:cNvSpPr>
          <p:nvPr/>
        </p:nvSpPr>
        <p:spPr bwMode="auto">
          <a:xfrm>
            <a:off x="9348788" y="4879976"/>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grpSp>
        <p:nvGrpSpPr>
          <p:cNvPr id="12308" name="Group 19"/>
          <p:cNvGrpSpPr>
            <a:grpSpLocks/>
          </p:cNvGrpSpPr>
          <p:nvPr/>
        </p:nvGrpSpPr>
        <p:grpSpPr bwMode="auto">
          <a:xfrm>
            <a:off x="6122991" y="5475294"/>
            <a:ext cx="628650" cy="519113"/>
            <a:chOff x="2897" y="3449"/>
            <a:chExt cx="396" cy="327"/>
          </a:xfrm>
        </p:grpSpPr>
        <p:sp>
          <p:nvSpPr>
            <p:cNvPr id="12332" name="AutoShape 20"/>
            <p:cNvSpPr>
              <a:spLocks noChangeArrowheads="1"/>
            </p:cNvSpPr>
            <p:nvPr/>
          </p:nvSpPr>
          <p:spPr bwMode="auto">
            <a:xfrm>
              <a:off x="2897" y="3449"/>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506643548</a:t>
              </a:r>
            </a:p>
          </p:txBody>
        </p:sp>
        <p:pic>
          <p:nvPicPr>
            <p:cNvPr id="12333" name="Picture 21"/>
            <p:cNvPicPr>
              <a:picLocks noChangeAspect="1" noChangeArrowheads="1"/>
            </p:cNvPicPr>
            <p:nvPr/>
          </p:nvPicPr>
          <p:blipFill>
            <a:blip r:embed="rId3">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309" name="Group 22"/>
          <p:cNvGrpSpPr>
            <a:grpSpLocks/>
          </p:cNvGrpSpPr>
          <p:nvPr/>
        </p:nvGrpSpPr>
        <p:grpSpPr bwMode="auto">
          <a:xfrm>
            <a:off x="4346573" y="5449894"/>
            <a:ext cx="628650" cy="569913"/>
            <a:chOff x="1778" y="3433"/>
            <a:chExt cx="396" cy="359"/>
          </a:xfrm>
        </p:grpSpPr>
        <p:sp>
          <p:nvSpPr>
            <p:cNvPr id="12330" name="AutoShape 23"/>
            <p:cNvSpPr>
              <a:spLocks noChangeArrowheads="1"/>
            </p:cNvSpPr>
            <p:nvPr/>
          </p:nvSpPr>
          <p:spPr bwMode="auto">
            <a:xfrm>
              <a:off x="1778" y="3433"/>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233667136</a:t>
              </a:r>
            </a:p>
          </p:txBody>
        </p:sp>
        <p:pic>
          <p:nvPicPr>
            <p:cNvPr id="12331"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310" name="Group 25"/>
          <p:cNvGrpSpPr>
            <a:grpSpLocks/>
          </p:cNvGrpSpPr>
          <p:nvPr/>
        </p:nvGrpSpPr>
        <p:grpSpPr bwMode="auto">
          <a:xfrm>
            <a:off x="3430589" y="5445131"/>
            <a:ext cx="579437" cy="577851"/>
            <a:chOff x="1201" y="3430"/>
            <a:chExt cx="365" cy="364"/>
          </a:xfrm>
        </p:grpSpPr>
        <p:sp>
          <p:nvSpPr>
            <p:cNvPr id="12328" name="AutoShape 26"/>
            <p:cNvSpPr>
              <a:spLocks noChangeArrowheads="1"/>
            </p:cNvSpPr>
            <p:nvPr/>
          </p:nvSpPr>
          <p:spPr bwMode="auto">
            <a:xfrm>
              <a:off x="1201" y="3430"/>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281942902</a:t>
              </a:r>
            </a:p>
          </p:txBody>
        </p:sp>
        <p:pic>
          <p:nvPicPr>
            <p:cNvPr id="12329"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311" name="Group 28"/>
          <p:cNvGrpSpPr>
            <a:grpSpLocks/>
          </p:cNvGrpSpPr>
          <p:nvPr/>
        </p:nvGrpSpPr>
        <p:grpSpPr bwMode="auto">
          <a:xfrm>
            <a:off x="9288458" y="5480056"/>
            <a:ext cx="727074" cy="508001"/>
            <a:chOff x="4891" y="3452"/>
            <a:chExt cx="458" cy="320"/>
          </a:xfrm>
        </p:grpSpPr>
        <p:sp>
          <p:nvSpPr>
            <p:cNvPr id="12326" name="AutoShape 29"/>
            <p:cNvSpPr>
              <a:spLocks noChangeArrowheads="1"/>
            </p:cNvSpPr>
            <p:nvPr/>
          </p:nvSpPr>
          <p:spPr bwMode="auto">
            <a:xfrm>
              <a:off x="4928" y="3452"/>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155778322</a:t>
              </a:r>
            </a:p>
          </p:txBody>
        </p:sp>
        <p:pic>
          <p:nvPicPr>
            <p:cNvPr id="12327" name="Picture 30"/>
            <p:cNvPicPr>
              <a:picLocks noChangeAspect="1" noChangeArrowheads="1"/>
            </p:cNvPicPr>
            <p:nvPr/>
          </p:nvPicPr>
          <p:blipFill>
            <a:blip r:embed="rId6">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312" name="Group 31"/>
          <p:cNvGrpSpPr>
            <a:grpSpLocks/>
          </p:cNvGrpSpPr>
          <p:nvPr/>
        </p:nvGrpSpPr>
        <p:grpSpPr bwMode="auto">
          <a:xfrm>
            <a:off x="8120060" y="4014788"/>
            <a:ext cx="1311274" cy="2832099"/>
            <a:chOff x="4155" y="2529"/>
            <a:chExt cx="826" cy="1784"/>
          </a:xfrm>
        </p:grpSpPr>
        <p:sp>
          <p:nvSpPr>
            <p:cNvPr id="12324" name="Freeform 32"/>
            <p:cNvSpPr>
              <a:spLocks noChangeArrowheads="1"/>
            </p:cNvSpPr>
            <p:nvPr/>
          </p:nvSpPr>
          <p:spPr bwMode="auto">
            <a:xfrm>
              <a:off x="4155" y="2529"/>
              <a:ext cx="826" cy="1784"/>
            </a:xfrm>
            <a:custGeom>
              <a:avLst/>
              <a:gdLst>
                <a:gd name="T0" fmla="*/ 1475 w 3644"/>
                <a:gd name="T1" fmla="*/ 0 h 7868"/>
                <a:gd name="T2" fmla="*/ 0 w 3644"/>
                <a:gd name="T3" fmla="*/ 4213 h 7868"/>
                <a:gd name="T4" fmla="*/ 445 w 3644"/>
                <a:gd name="T5" fmla="*/ 4920 h 7868"/>
                <a:gd name="T6" fmla="*/ 189 w 3644"/>
                <a:gd name="T7" fmla="*/ 5414 h 7868"/>
                <a:gd name="T8" fmla="*/ 1068 w 3644"/>
                <a:gd name="T9" fmla="*/ 7867 h 7868"/>
                <a:gd name="T10" fmla="*/ 3643 w 3644"/>
                <a:gd name="T11" fmla="*/ 5149 h 7868"/>
                <a:gd name="T12" fmla="*/ 1475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25" name="AutoShape 33"/>
            <p:cNvSpPr>
              <a:spLocks noChangeArrowheads="1"/>
            </p:cNvSpPr>
            <p:nvPr/>
          </p:nvSpPr>
          <p:spPr bwMode="auto">
            <a:xfrm>
              <a:off x="4353" y="3461"/>
              <a:ext cx="357" cy="27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grpSp>
      <p:grpSp>
        <p:nvGrpSpPr>
          <p:cNvPr id="12313" name="Group 34"/>
          <p:cNvGrpSpPr>
            <a:grpSpLocks/>
          </p:cNvGrpSpPr>
          <p:nvPr/>
        </p:nvGrpSpPr>
        <p:grpSpPr bwMode="auto">
          <a:xfrm>
            <a:off x="5237164" y="5465759"/>
            <a:ext cx="579437" cy="558799"/>
            <a:chOff x="2339" y="3443"/>
            <a:chExt cx="365" cy="352"/>
          </a:xfrm>
        </p:grpSpPr>
        <p:pic>
          <p:nvPicPr>
            <p:cNvPr id="12322" name="Picture 35"/>
            <p:cNvPicPr>
              <a:picLocks noChangeAspect="1" noChangeArrowheads="1"/>
            </p:cNvPicPr>
            <p:nvPr/>
          </p:nvPicPr>
          <p:blipFill>
            <a:blip r:embed="rId7">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23" name="AutoShape 36"/>
            <p:cNvSpPr>
              <a:spLocks noChangeArrowheads="1"/>
            </p:cNvSpPr>
            <p:nvPr/>
          </p:nvSpPr>
          <p:spPr bwMode="auto">
            <a:xfrm>
              <a:off x="2339" y="3443"/>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580625685</a:t>
              </a:r>
            </a:p>
          </p:txBody>
        </p:sp>
      </p:grpSp>
      <p:sp>
        <p:nvSpPr>
          <p:cNvPr id="12314" name="AutoShape 37"/>
          <p:cNvSpPr>
            <a:spLocks noChangeArrowheads="1"/>
          </p:cNvSpPr>
          <p:nvPr/>
        </p:nvSpPr>
        <p:spPr bwMode="auto">
          <a:xfrm>
            <a:off x="7553326"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pic>
        <p:nvPicPr>
          <p:cNvPr id="12315"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9400" y="1558925"/>
            <a:ext cx="187325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6" name="Oval 39"/>
          <p:cNvSpPr>
            <a:spLocks noChangeArrowheads="1"/>
          </p:cNvSpPr>
          <p:nvPr/>
        </p:nvSpPr>
        <p:spPr bwMode="auto">
          <a:xfrm>
            <a:off x="8388350" y="895350"/>
            <a:ext cx="1874838" cy="858838"/>
          </a:xfrm>
          <a:prstGeom prst="ellipse">
            <a:avLst/>
          </a:prstGeom>
          <a:solidFill>
            <a:srgbClr val="000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2317" name="AutoShape 40"/>
          <p:cNvSpPr>
            <a:spLocks noChangeArrowheads="1"/>
          </p:cNvSpPr>
          <p:nvPr/>
        </p:nvSpPr>
        <p:spPr bwMode="auto">
          <a:xfrm>
            <a:off x="7680326" y="1103314"/>
            <a:ext cx="2271713" cy="43338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t>Number </a:t>
            </a:r>
            <a:r>
              <a:rPr lang="en-GB" altLang="en-US" sz="1600" b="1"/>
              <a:t>701466868</a:t>
            </a:r>
          </a:p>
        </p:txBody>
      </p:sp>
      <p:sp>
        <p:nvSpPr>
          <p:cNvPr id="12318" name="Line 41"/>
          <p:cNvSpPr>
            <a:spLocks noChangeShapeType="1"/>
          </p:cNvSpPr>
          <p:nvPr/>
        </p:nvSpPr>
        <p:spPr bwMode="auto">
          <a:xfrm flipH="1">
            <a:off x="4824413" y="2376488"/>
            <a:ext cx="2724150" cy="2432050"/>
          </a:xfrm>
          <a:prstGeom prst="line">
            <a:avLst/>
          </a:prstGeom>
          <a:noFill/>
          <a:ln w="50760">
            <a:solidFill>
              <a:srgbClr val="FF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2319" name="Group 42"/>
          <p:cNvGrpSpPr>
            <a:grpSpLocks/>
          </p:cNvGrpSpPr>
          <p:nvPr/>
        </p:nvGrpSpPr>
        <p:grpSpPr bwMode="auto">
          <a:xfrm>
            <a:off x="8847139" y="3090864"/>
            <a:ext cx="1800225" cy="1290637"/>
            <a:chOff x="4613" y="1947"/>
            <a:chExt cx="1134" cy="813"/>
          </a:xfrm>
        </p:grpSpPr>
        <p:sp>
          <p:nvSpPr>
            <p:cNvPr id="12320" name="Freeform 43"/>
            <p:cNvSpPr>
              <a:spLocks noChangeArrowheads="1"/>
            </p:cNvSpPr>
            <p:nvPr/>
          </p:nvSpPr>
          <p:spPr bwMode="auto">
            <a:xfrm>
              <a:off x="4613" y="1947"/>
              <a:ext cx="1134" cy="814"/>
            </a:xfrm>
            <a:custGeom>
              <a:avLst/>
              <a:gdLst>
                <a:gd name="T0" fmla="*/ 0 w 5002"/>
                <a:gd name="T1" fmla="*/ 3153 h 3590"/>
                <a:gd name="T2" fmla="*/ 699 w 5002"/>
                <a:gd name="T3" fmla="*/ 3589 h 3590"/>
                <a:gd name="T4" fmla="*/ 4302 w 5002"/>
                <a:gd name="T5" fmla="*/ 3589 h 3590"/>
                <a:gd name="T6" fmla="*/ 5001 w 5002"/>
                <a:gd name="T7" fmla="*/ 3153 h 3590"/>
                <a:gd name="T8" fmla="*/ 5001 w 5002"/>
                <a:gd name="T9" fmla="*/ 904 h 3590"/>
                <a:gd name="T10" fmla="*/ 4302 w 5002"/>
                <a:gd name="T11" fmla="*/ 468 h 3590"/>
                <a:gd name="T12" fmla="*/ 1999 w 5002"/>
                <a:gd name="T13" fmla="*/ 468 h 3590"/>
                <a:gd name="T14" fmla="*/ 342 w 5002"/>
                <a:gd name="T15" fmla="*/ 0 h 3590"/>
                <a:gd name="T16" fmla="*/ 791 w 5002"/>
                <a:gd name="T17" fmla="*/ 468 h 3590"/>
                <a:gd name="T18" fmla="*/ 699 w 5002"/>
                <a:gd name="T19" fmla="*/ 468 h 3590"/>
                <a:gd name="T20" fmla="*/ 0 w 5002"/>
                <a:gd name="T21" fmla="*/ 904 h 3590"/>
                <a:gd name="T22" fmla="*/ 0 w 5002"/>
                <a:gd name="T23" fmla="*/ 3153 h 35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02"/>
                <a:gd name="T37" fmla="*/ 0 h 3590"/>
                <a:gd name="T38" fmla="*/ 5002 w 5002"/>
                <a:gd name="T39" fmla="*/ 3590 h 35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02" h="3590">
                  <a:moveTo>
                    <a:pt x="0" y="3153"/>
                  </a:moveTo>
                  <a:cubicBezTo>
                    <a:pt x="0" y="3589"/>
                    <a:pt x="0" y="3589"/>
                    <a:pt x="699" y="3589"/>
                  </a:cubicBezTo>
                  <a:lnTo>
                    <a:pt x="4302" y="3589"/>
                  </a:lnTo>
                  <a:cubicBezTo>
                    <a:pt x="5001" y="3589"/>
                    <a:pt x="5001" y="3589"/>
                    <a:pt x="5001" y="3153"/>
                  </a:cubicBezTo>
                  <a:lnTo>
                    <a:pt x="5001" y="904"/>
                  </a:lnTo>
                  <a:cubicBezTo>
                    <a:pt x="5001" y="468"/>
                    <a:pt x="5001" y="468"/>
                    <a:pt x="4302" y="468"/>
                  </a:cubicBezTo>
                  <a:lnTo>
                    <a:pt x="1999" y="468"/>
                  </a:lnTo>
                  <a:lnTo>
                    <a:pt x="342" y="0"/>
                  </a:lnTo>
                  <a:lnTo>
                    <a:pt x="791" y="468"/>
                  </a:lnTo>
                  <a:lnTo>
                    <a:pt x="699" y="468"/>
                  </a:lnTo>
                  <a:cubicBezTo>
                    <a:pt x="0" y="468"/>
                    <a:pt x="0" y="468"/>
                    <a:pt x="0" y="904"/>
                  </a:cubicBezTo>
                  <a:lnTo>
                    <a:pt x="0" y="3153"/>
                  </a:lnTo>
                </a:path>
              </a:pathLst>
            </a:custGeom>
            <a:solidFill>
              <a:srgbClr val="0000FF"/>
            </a:solidFill>
            <a:ln w="12600">
              <a:solidFill>
                <a:srgbClr val="E0E0E0"/>
              </a:solidFill>
              <a:round/>
              <a:headEnd/>
              <a:tailEnd/>
            </a:ln>
          </p:spPr>
          <p:txBody>
            <a:bodyPr wrap="none" anchor="ctr"/>
            <a:lstStyle/>
            <a:p>
              <a:endParaRPr lang="en-US"/>
            </a:p>
          </p:txBody>
        </p:sp>
        <p:sp>
          <p:nvSpPr>
            <p:cNvPr id="12321" name="AutoShape 44"/>
            <p:cNvSpPr>
              <a:spLocks noChangeArrowheads="1"/>
            </p:cNvSpPr>
            <p:nvPr/>
          </p:nvSpPr>
          <p:spPr bwMode="auto">
            <a:xfrm>
              <a:off x="4614" y="1947"/>
              <a:ext cx="1134" cy="814"/>
            </a:xfrm>
            <a:prstGeom prst="roundRect">
              <a:avLst>
                <a:gd name="adj" fmla="val 12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5000"/>
                </a:lnSpc>
                <a:buClr>
                  <a:srgbClr val="E0E0E0"/>
                </a:buClr>
                <a:buSzPct val="100000"/>
                <a:buFont typeface="Times New Roman" charset="0"/>
                <a:buNone/>
              </a:pPr>
              <a:r>
                <a:rPr lang="en-GB" altLang="en-US" sz="2400" b="1" dirty="0"/>
                <a:t>My hash</a:t>
              </a:r>
            </a:p>
            <a:p>
              <a:pPr algn="ctr">
                <a:buClr>
                  <a:srgbClr val="E0E0E0"/>
                </a:buClr>
                <a:buSzPct val="100000"/>
                <a:buFont typeface="Times New Roman" charset="0"/>
                <a:buNone/>
              </a:pPr>
              <a:r>
                <a:rPr lang="en-GB" altLang="en-US" sz="2400" b="1" dirty="0"/>
                <a:t>value is [2].</a:t>
              </a:r>
            </a:p>
          </p:txBody>
        </p:sp>
      </p:grpSp>
    </p:spTree>
    <p:extLst>
      <p:ext uri="{BB962C8B-B14F-4D97-AF65-F5344CB8AC3E}">
        <p14:creationId xmlns:p14="http://schemas.microsoft.com/office/powerpoint/2010/main" val="2088093601"/>
      </p:ext>
    </p:extLst>
  </p:cSld>
  <p:clrMapOvr>
    <a:masterClrMapping/>
  </p:clrMapOvr>
  <p:transition>
    <p:strips dir="l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Collisions</a:t>
            </a:r>
          </a:p>
        </p:txBody>
      </p:sp>
      <p:sp>
        <p:nvSpPr>
          <p:cNvPr id="13315" name="Rectangle 2"/>
          <p:cNvSpPr>
            <a:spLocks noGrp="1" noChangeArrowheads="1"/>
          </p:cNvSpPr>
          <p:nvPr>
            <p:ph type="body" idx="1"/>
          </p:nvPr>
        </p:nvSpPr>
        <p:spPr>
          <a:xfrm>
            <a:off x="2209801" y="1774825"/>
            <a:ext cx="4525963"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solidFill>
                  <a:schemeClr val="tx1"/>
                </a:solidFill>
                <a:effectLst/>
              </a:rPr>
              <a:t>This is called a </a:t>
            </a:r>
            <a:r>
              <a:rPr lang="en-GB" altLang="en-US" sz="2400" b="1" u="sng" dirty="0">
                <a:solidFill>
                  <a:srgbClr val="FF0000"/>
                </a:solidFill>
                <a:effectLst/>
              </a:rPr>
              <a:t>collision</a:t>
            </a:r>
            <a:r>
              <a:rPr lang="en-GB" altLang="en-US" sz="2400" dirty="0">
                <a:solidFill>
                  <a:schemeClr val="tx1"/>
                </a:solidFill>
                <a:effectLst/>
              </a:rPr>
              <a:t>, because there is already another valid record at [2].</a:t>
            </a:r>
          </a:p>
        </p:txBody>
      </p:sp>
      <p:sp>
        <p:nvSpPr>
          <p:cNvPr id="13316" name="Freeform 3"/>
          <p:cNvSpPr>
            <a:spLocks noChangeArrowheads="1"/>
          </p:cNvSpPr>
          <p:nvPr/>
        </p:nvSpPr>
        <p:spPr bwMode="auto">
          <a:xfrm>
            <a:off x="8342314" y="3355976"/>
            <a:ext cx="1309687" cy="2830513"/>
          </a:xfrm>
          <a:custGeom>
            <a:avLst/>
            <a:gdLst>
              <a:gd name="T0" fmla="*/ 1473 w 3639"/>
              <a:gd name="T1" fmla="*/ 0 h 7864"/>
              <a:gd name="T2" fmla="*/ 0 w 3639"/>
              <a:gd name="T3" fmla="*/ 4211 h 7864"/>
              <a:gd name="T4" fmla="*/ 445 w 3639"/>
              <a:gd name="T5" fmla="*/ 4917 h 7864"/>
              <a:gd name="T6" fmla="*/ 189 w 3639"/>
              <a:gd name="T7" fmla="*/ 5411 h 7864"/>
              <a:gd name="T8" fmla="*/ 1067 w 3639"/>
              <a:gd name="T9" fmla="*/ 7863 h 7864"/>
              <a:gd name="T10" fmla="*/ 3638 w 3639"/>
              <a:gd name="T11" fmla="*/ 5146 h 7864"/>
              <a:gd name="T12" fmla="*/ 1473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17" name="AutoShape 4"/>
          <p:cNvSpPr>
            <a:spLocks noChangeArrowheads="1"/>
          </p:cNvSpPr>
          <p:nvPr/>
        </p:nvSpPr>
        <p:spPr bwMode="auto">
          <a:xfrm>
            <a:off x="2363789"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3318" name="Line 5"/>
          <p:cNvSpPr>
            <a:spLocks noChangeShapeType="1"/>
          </p:cNvSpPr>
          <p:nvPr/>
        </p:nvSpPr>
        <p:spPr bwMode="auto">
          <a:xfrm>
            <a:off x="3276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9" name="Line 6"/>
          <p:cNvSpPr>
            <a:spLocks noChangeShapeType="1"/>
          </p:cNvSpPr>
          <p:nvPr/>
        </p:nvSpPr>
        <p:spPr bwMode="auto">
          <a:xfrm>
            <a:off x="4191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0" name="Line 7"/>
          <p:cNvSpPr>
            <a:spLocks noChangeShapeType="1"/>
          </p:cNvSpPr>
          <p:nvPr/>
        </p:nvSpPr>
        <p:spPr bwMode="auto">
          <a:xfrm>
            <a:off x="5103814"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1" name="Line 8"/>
          <p:cNvSpPr>
            <a:spLocks noChangeShapeType="1"/>
          </p:cNvSpPr>
          <p:nvPr/>
        </p:nvSpPr>
        <p:spPr bwMode="auto">
          <a:xfrm>
            <a:off x="60198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2" name="Line 9"/>
          <p:cNvSpPr>
            <a:spLocks noChangeShapeType="1"/>
          </p:cNvSpPr>
          <p:nvPr/>
        </p:nvSpPr>
        <p:spPr bwMode="auto">
          <a:xfrm>
            <a:off x="69342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3" name="Line 10"/>
          <p:cNvSpPr>
            <a:spLocks noChangeShapeType="1"/>
          </p:cNvSpPr>
          <p:nvPr/>
        </p:nvSpPr>
        <p:spPr bwMode="auto">
          <a:xfrm>
            <a:off x="7848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4" name="AutoShape 11"/>
          <p:cNvSpPr>
            <a:spLocks noChangeArrowheads="1"/>
          </p:cNvSpPr>
          <p:nvPr/>
        </p:nvSpPr>
        <p:spPr bwMode="auto">
          <a:xfrm>
            <a:off x="2484438"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13325" name="AutoShape 12"/>
          <p:cNvSpPr>
            <a:spLocks noChangeArrowheads="1"/>
          </p:cNvSpPr>
          <p:nvPr/>
        </p:nvSpPr>
        <p:spPr bwMode="auto">
          <a:xfrm>
            <a:off x="33598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13326" name="AutoShape 13"/>
          <p:cNvSpPr>
            <a:spLocks noChangeArrowheads="1"/>
          </p:cNvSpPr>
          <p:nvPr/>
        </p:nvSpPr>
        <p:spPr bwMode="auto">
          <a:xfrm>
            <a:off x="42742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13327" name="AutoShape 14"/>
          <p:cNvSpPr>
            <a:spLocks noChangeArrowheads="1"/>
          </p:cNvSpPr>
          <p:nvPr/>
        </p:nvSpPr>
        <p:spPr bwMode="auto">
          <a:xfrm>
            <a:off x="51553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13328" name="AutoShape 15"/>
          <p:cNvSpPr>
            <a:spLocks noChangeArrowheads="1"/>
          </p:cNvSpPr>
          <p:nvPr/>
        </p:nvSpPr>
        <p:spPr bwMode="auto">
          <a:xfrm>
            <a:off x="60697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13329" name="AutoShape 16"/>
          <p:cNvSpPr>
            <a:spLocks noChangeArrowheads="1"/>
          </p:cNvSpPr>
          <p:nvPr/>
        </p:nvSpPr>
        <p:spPr bwMode="auto">
          <a:xfrm>
            <a:off x="704129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13330" name="AutoShape 17"/>
          <p:cNvSpPr>
            <a:spLocks noChangeArrowheads="1"/>
          </p:cNvSpPr>
          <p:nvPr/>
        </p:nvSpPr>
        <p:spPr bwMode="auto">
          <a:xfrm>
            <a:off x="9193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3331" name="AutoShape 18"/>
          <p:cNvSpPr>
            <a:spLocks noChangeArrowheads="1"/>
          </p:cNvSpPr>
          <p:nvPr/>
        </p:nvSpPr>
        <p:spPr bwMode="auto">
          <a:xfrm>
            <a:off x="9348788" y="4879976"/>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grpSp>
        <p:nvGrpSpPr>
          <p:cNvPr id="13332" name="Group 19"/>
          <p:cNvGrpSpPr>
            <a:grpSpLocks/>
          </p:cNvGrpSpPr>
          <p:nvPr/>
        </p:nvGrpSpPr>
        <p:grpSpPr bwMode="auto">
          <a:xfrm>
            <a:off x="6122991" y="5475294"/>
            <a:ext cx="628650" cy="519113"/>
            <a:chOff x="2897" y="3449"/>
            <a:chExt cx="396" cy="327"/>
          </a:xfrm>
        </p:grpSpPr>
        <p:sp>
          <p:nvSpPr>
            <p:cNvPr id="13357" name="AutoShape 20"/>
            <p:cNvSpPr>
              <a:spLocks noChangeArrowheads="1"/>
            </p:cNvSpPr>
            <p:nvPr/>
          </p:nvSpPr>
          <p:spPr bwMode="auto">
            <a:xfrm>
              <a:off x="2897" y="3449"/>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506643548</a:t>
              </a:r>
            </a:p>
          </p:txBody>
        </p:sp>
        <p:pic>
          <p:nvPicPr>
            <p:cNvPr id="13358" name="Picture 21"/>
            <p:cNvPicPr>
              <a:picLocks noChangeAspect="1" noChangeArrowheads="1"/>
            </p:cNvPicPr>
            <p:nvPr/>
          </p:nvPicPr>
          <p:blipFill>
            <a:blip r:embed="rId3">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33" name="Group 22"/>
          <p:cNvGrpSpPr>
            <a:grpSpLocks/>
          </p:cNvGrpSpPr>
          <p:nvPr/>
        </p:nvGrpSpPr>
        <p:grpSpPr bwMode="auto">
          <a:xfrm>
            <a:off x="4346573" y="5449894"/>
            <a:ext cx="628650" cy="569913"/>
            <a:chOff x="1778" y="3433"/>
            <a:chExt cx="396" cy="359"/>
          </a:xfrm>
        </p:grpSpPr>
        <p:sp>
          <p:nvSpPr>
            <p:cNvPr id="13355" name="AutoShape 23"/>
            <p:cNvSpPr>
              <a:spLocks noChangeArrowheads="1"/>
            </p:cNvSpPr>
            <p:nvPr/>
          </p:nvSpPr>
          <p:spPr bwMode="auto">
            <a:xfrm>
              <a:off x="1778" y="3433"/>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233667136</a:t>
              </a:r>
            </a:p>
          </p:txBody>
        </p:sp>
        <p:pic>
          <p:nvPicPr>
            <p:cNvPr id="13356"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34" name="Group 25"/>
          <p:cNvGrpSpPr>
            <a:grpSpLocks/>
          </p:cNvGrpSpPr>
          <p:nvPr/>
        </p:nvGrpSpPr>
        <p:grpSpPr bwMode="auto">
          <a:xfrm>
            <a:off x="3430589" y="5445131"/>
            <a:ext cx="579437" cy="577851"/>
            <a:chOff x="1201" y="3430"/>
            <a:chExt cx="365" cy="364"/>
          </a:xfrm>
        </p:grpSpPr>
        <p:sp>
          <p:nvSpPr>
            <p:cNvPr id="13353" name="AutoShape 26"/>
            <p:cNvSpPr>
              <a:spLocks noChangeArrowheads="1"/>
            </p:cNvSpPr>
            <p:nvPr/>
          </p:nvSpPr>
          <p:spPr bwMode="auto">
            <a:xfrm>
              <a:off x="1201" y="3430"/>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281942902</a:t>
              </a:r>
            </a:p>
          </p:txBody>
        </p:sp>
        <p:pic>
          <p:nvPicPr>
            <p:cNvPr id="13354"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35" name="Group 28"/>
          <p:cNvGrpSpPr>
            <a:grpSpLocks/>
          </p:cNvGrpSpPr>
          <p:nvPr/>
        </p:nvGrpSpPr>
        <p:grpSpPr bwMode="auto">
          <a:xfrm>
            <a:off x="9288458" y="5480056"/>
            <a:ext cx="727074" cy="508001"/>
            <a:chOff x="4891" y="3452"/>
            <a:chExt cx="458" cy="320"/>
          </a:xfrm>
        </p:grpSpPr>
        <p:sp>
          <p:nvSpPr>
            <p:cNvPr id="13351" name="AutoShape 29"/>
            <p:cNvSpPr>
              <a:spLocks noChangeArrowheads="1"/>
            </p:cNvSpPr>
            <p:nvPr/>
          </p:nvSpPr>
          <p:spPr bwMode="auto">
            <a:xfrm>
              <a:off x="4928" y="3452"/>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155778322</a:t>
              </a:r>
            </a:p>
          </p:txBody>
        </p:sp>
        <p:pic>
          <p:nvPicPr>
            <p:cNvPr id="13352" name="Picture 30"/>
            <p:cNvPicPr>
              <a:picLocks noChangeAspect="1" noChangeArrowheads="1"/>
            </p:cNvPicPr>
            <p:nvPr/>
          </p:nvPicPr>
          <p:blipFill>
            <a:blip r:embed="rId6">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36" name="Group 31"/>
          <p:cNvGrpSpPr>
            <a:grpSpLocks/>
          </p:cNvGrpSpPr>
          <p:nvPr/>
        </p:nvGrpSpPr>
        <p:grpSpPr bwMode="auto">
          <a:xfrm>
            <a:off x="8120060" y="4014788"/>
            <a:ext cx="1311274" cy="2832099"/>
            <a:chOff x="4155" y="2529"/>
            <a:chExt cx="826" cy="1784"/>
          </a:xfrm>
        </p:grpSpPr>
        <p:sp>
          <p:nvSpPr>
            <p:cNvPr id="13349" name="Freeform 32"/>
            <p:cNvSpPr>
              <a:spLocks noChangeArrowheads="1"/>
            </p:cNvSpPr>
            <p:nvPr/>
          </p:nvSpPr>
          <p:spPr bwMode="auto">
            <a:xfrm>
              <a:off x="4155" y="2529"/>
              <a:ext cx="826" cy="1784"/>
            </a:xfrm>
            <a:custGeom>
              <a:avLst/>
              <a:gdLst>
                <a:gd name="T0" fmla="*/ 1475 w 3644"/>
                <a:gd name="T1" fmla="*/ 0 h 7868"/>
                <a:gd name="T2" fmla="*/ 0 w 3644"/>
                <a:gd name="T3" fmla="*/ 4213 h 7868"/>
                <a:gd name="T4" fmla="*/ 445 w 3644"/>
                <a:gd name="T5" fmla="*/ 4920 h 7868"/>
                <a:gd name="T6" fmla="*/ 189 w 3644"/>
                <a:gd name="T7" fmla="*/ 5414 h 7868"/>
                <a:gd name="T8" fmla="*/ 1068 w 3644"/>
                <a:gd name="T9" fmla="*/ 7867 h 7868"/>
                <a:gd name="T10" fmla="*/ 3643 w 3644"/>
                <a:gd name="T11" fmla="*/ 5149 h 7868"/>
                <a:gd name="T12" fmla="*/ 1475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50" name="AutoShape 33"/>
            <p:cNvSpPr>
              <a:spLocks noChangeArrowheads="1"/>
            </p:cNvSpPr>
            <p:nvPr/>
          </p:nvSpPr>
          <p:spPr bwMode="auto">
            <a:xfrm>
              <a:off x="4353" y="3461"/>
              <a:ext cx="357" cy="27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grpSp>
      <p:grpSp>
        <p:nvGrpSpPr>
          <p:cNvPr id="13337" name="Group 34"/>
          <p:cNvGrpSpPr>
            <a:grpSpLocks/>
          </p:cNvGrpSpPr>
          <p:nvPr/>
        </p:nvGrpSpPr>
        <p:grpSpPr bwMode="auto">
          <a:xfrm>
            <a:off x="5237164" y="5465759"/>
            <a:ext cx="579437" cy="558799"/>
            <a:chOff x="2339" y="3443"/>
            <a:chExt cx="365" cy="352"/>
          </a:xfrm>
        </p:grpSpPr>
        <p:pic>
          <p:nvPicPr>
            <p:cNvPr id="13347" name="Picture 35"/>
            <p:cNvPicPr>
              <a:picLocks noChangeAspect="1" noChangeArrowheads="1"/>
            </p:cNvPicPr>
            <p:nvPr/>
          </p:nvPicPr>
          <p:blipFill>
            <a:blip r:embed="rId7">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48" name="AutoShape 36"/>
            <p:cNvSpPr>
              <a:spLocks noChangeArrowheads="1"/>
            </p:cNvSpPr>
            <p:nvPr/>
          </p:nvSpPr>
          <p:spPr bwMode="auto">
            <a:xfrm>
              <a:off x="2339" y="3443"/>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580625685</a:t>
              </a:r>
            </a:p>
          </p:txBody>
        </p:sp>
      </p:grpSp>
      <p:sp>
        <p:nvSpPr>
          <p:cNvPr id="13338" name="AutoShape 37"/>
          <p:cNvSpPr>
            <a:spLocks noChangeArrowheads="1"/>
          </p:cNvSpPr>
          <p:nvPr/>
        </p:nvSpPr>
        <p:spPr bwMode="auto">
          <a:xfrm>
            <a:off x="7553326"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pic>
        <p:nvPicPr>
          <p:cNvPr id="13339"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9400" y="1558925"/>
            <a:ext cx="187325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40" name="Oval 39"/>
          <p:cNvSpPr>
            <a:spLocks noChangeArrowheads="1"/>
          </p:cNvSpPr>
          <p:nvPr/>
        </p:nvSpPr>
        <p:spPr bwMode="auto">
          <a:xfrm>
            <a:off x="8388350" y="895350"/>
            <a:ext cx="1874838" cy="858838"/>
          </a:xfrm>
          <a:prstGeom prst="ellipse">
            <a:avLst/>
          </a:prstGeom>
          <a:solidFill>
            <a:srgbClr val="000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3341" name="AutoShape 40"/>
          <p:cNvSpPr>
            <a:spLocks noChangeArrowheads="1"/>
          </p:cNvSpPr>
          <p:nvPr/>
        </p:nvSpPr>
        <p:spPr bwMode="auto">
          <a:xfrm>
            <a:off x="7680326" y="1103314"/>
            <a:ext cx="2733761" cy="43291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t>Number 701466868</a:t>
            </a:r>
          </a:p>
        </p:txBody>
      </p:sp>
      <p:pic>
        <p:nvPicPr>
          <p:cNvPr id="13342" name="Picture 41"/>
          <p:cNvPicPr>
            <a:picLocks noChangeAspect="1" noChangeArrowheads="1"/>
          </p:cNvPicPr>
          <p:nvPr/>
        </p:nvPicPr>
        <p:blipFill>
          <a:blip r:embed="rId9">
            <a:extLst>
              <a:ext uri="{28A0092B-C50C-407E-A947-70E740481C1C}">
                <a14:useLocalDpi xmlns:a14="http://schemas.microsoft.com/office/drawing/2010/main" val="0"/>
              </a:ext>
            </a:extLst>
          </a:blip>
          <a:srcRect t="67757" r="46098"/>
          <a:stretch>
            <a:fillRect/>
          </a:stretch>
        </p:blipFill>
        <p:spPr bwMode="auto">
          <a:xfrm>
            <a:off x="4867276" y="5910264"/>
            <a:ext cx="13049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43" name="Group 42"/>
          <p:cNvGrpSpPr>
            <a:grpSpLocks/>
          </p:cNvGrpSpPr>
          <p:nvPr/>
        </p:nvGrpSpPr>
        <p:grpSpPr bwMode="auto">
          <a:xfrm>
            <a:off x="1693864" y="3181350"/>
            <a:ext cx="3976687" cy="1709738"/>
            <a:chOff x="107" y="2004"/>
            <a:chExt cx="2505" cy="1077"/>
          </a:xfrm>
        </p:grpSpPr>
        <p:sp>
          <p:nvSpPr>
            <p:cNvPr id="14379" name="AutoShape 43"/>
            <p:cNvSpPr>
              <a:spLocks noChangeArrowheads="1"/>
            </p:cNvSpPr>
            <p:nvPr/>
          </p:nvSpPr>
          <p:spPr bwMode="auto">
            <a:xfrm>
              <a:off x="107" y="2004"/>
              <a:ext cx="2506" cy="1078"/>
            </a:xfrm>
            <a:prstGeom prst="roundRect">
              <a:avLst>
                <a:gd name="adj" fmla="val 12523"/>
              </a:avLst>
            </a:prstGeom>
            <a:solidFill>
              <a:srgbClr val="8080FF"/>
            </a:solidFill>
            <a:ln w="12600">
              <a:solidFill>
                <a:srgbClr val="000000"/>
              </a:solidFill>
              <a:round/>
              <a:headEnd/>
              <a:tailEnd/>
            </a:ln>
            <a:effectLst>
              <a:outerShdw blurRad="63500" dist="107933" dir="2700000" algn="ctr" rotWithShape="0">
                <a:srgbClr val="000000">
                  <a:alpha val="50000"/>
                </a:srgbClr>
              </a:outerShdw>
            </a:effectLst>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3346" name="AutoShape 44"/>
            <p:cNvSpPr>
              <a:spLocks noChangeArrowheads="1"/>
            </p:cNvSpPr>
            <p:nvPr/>
          </p:nvSpPr>
          <p:spPr bwMode="auto">
            <a:xfrm>
              <a:off x="152" y="2049"/>
              <a:ext cx="2416" cy="988"/>
            </a:xfrm>
            <a:prstGeom prst="roundRect">
              <a:avLst>
                <a:gd name="adj" fmla="val 9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nchorCtr="1"/>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5000"/>
                </a:lnSpc>
                <a:buClr>
                  <a:srgbClr val="E0E0E0"/>
                </a:buClr>
                <a:buSzPct val="100000"/>
                <a:buFont typeface="Times New Roman" charset="0"/>
                <a:buNone/>
              </a:pPr>
              <a:r>
                <a:rPr lang="en-GB" altLang="en-US" sz="2800" b="1">
                  <a:solidFill>
                    <a:schemeClr val="tx1"/>
                  </a:solidFill>
                </a:rPr>
                <a:t>When a collision occurs,</a:t>
              </a:r>
            </a:p>
            <a:p>
              <a:pPr algn="ctr">
                <a:buClr>
                  <a:srgbClr val="E0E0E0"/>
                </a:buClr>
                <a:buSzPct val="100000"/>
                <a:buFont typeface="Times New Roman" charset="0"/>
                <a:buNone/>
              </a:pPr>
              <a:r>
                <a:rPr lang="en-GB" altLang="en-US" sz="2800" b="1">
                  <a:solidFill>
                    <a:schemeClr val="tx1"/>
                  </a:solidFill>
                </a:rPr>
                <a:t>move forward until you</a:t>
              </a:r>
            </a:p>
            <a:p>
              <a:pPr algn="ctr">
                <a:buClr>
                  <a:srgbClr val="E0E0E0"/>
                </a:buClr>
                <a:buSzPct val="100000"/>
                <a:buFont typeface="Times New Roman" charset="0"/>
                <a:buNone/>
              </a:pPr>
              <a:r>
                <a:rPr lang="en-GB" altLang="en-US" sz="2800" b="1">
                  <a:solidFill>
                    <a:schemeClr val="tx1"/>
                  </a:solidFill>
                </a:rPr>
                <a:t>find an empty spot.</a:t>
              </a:r>
            </a:p>
          </p:txBody>
        </p:sp>
      </p:grpSp>
      <p:sp>
        <p:nvSpPr>
          <p:cNvPr id="13344" name="Line 45"/>
          <p:cNvSpPr>
            <a:spLocks noChangeShapeType="1"/>
          </p:cNvSpPr>
          <p:nvPr/>
        </p:nvSpPr>
        <p:spPr bwMode="auto">
          <a:xfrm flipH="1">
            <a:off x="5713413" y="2376488"/>
            <a:ext cx="1835150" cy="2449512"/>
          </a:xfrm>
          <a:prstGeom prst="line">
            <a:avLst/>
          </a:prstGeom>
          <a:noFill/>
          <a:ln w="50760">
            <a:solidFill>
              <a:srgbClr val="FF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527803838"/>
      </p:ext>
    </p:extLst>
  </p:cSld>
  <p:clrMapOvr>
    <a:masterClrMapping/>
  </p:clrMapOvr>
  <p:transition>
    <p:strips dir="l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Collisions</a:t>
            </a:r>
          </a:p>
        </p:txBody>
      </p:sp>
      <p:sp>
        <p:nvSpPr>
          <p:cNvPr id="14339" name="Rectangle 2"/>
          <p:cNvSpPr>
            <a:spLocks noGrp="1" noChangeArrowheads="1"/>
          </p:cNvSpPr>
          <p:nvPr>
            <p:ph type="body" idx="1"/>
          </p:nvPr>
        </p:nvSpPr>
        <p:spPr>
          <a:xfrm>
            <a:off x="2209801" y="1774825"/>
            <a:ext cx="4525963"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solidFill>
                  <a:schemeClr val="tx1"/>
                </a:solidFill>
                <a:effectLst/>
              </a:rPr>
              <a:t>This is called a </a:t>
            </a:r>
            <a:r>
              <a:rPr lang="en-GB" altLang="en-US" sz="2400" b="1" u="sng" dirty="0">
                <a:solidFill>
                  <a:srgbClr val="FF0000"/>
                </a:solidFill>
                <a:effectLst/>
              </a:rPr>
              <a:t>collision</a:t>
            </a:r>
            <a:r>
              <a:rPr lang="en-GB" altLang="en-US" sz="2400" dirty="0">
                <a:solidFill>
                  <a:schemeClr val="tx1"/>
                </a:solidFill>
                <a:effectLst/>
              </a:rPr>
              <a:t>, because there is already another valid record at [2].</a:t>
            </a:r>
          </a:p>
        </p:txBody>
      </p:sp>
      <p:sp>
        <p:nvSpPr>
          <p:cNvPr id="14340" name="Freeform 3"/>
          <p:cNvSpPr>
            <a:spLocks noChangeArrowheads="1"/>
          </p:cNvSpPr>
          <p:nvPr/>
        </p:nvSpPr>
        <p:spPr bwMode="auto">
          <a:xfrm>
            <a:off x="8342314" y="3355976"/>
            <a:ext cx="1309687" cy="2830513"/>
          </a:xfrm>
          <a:custGeom>
            <a:avLst/>
            <a:gdLst>
              <a:gd name="T0" fmla="*/ 1473 w 3639"/>
              <a:gd name="T1" fmla="*/ 0 h 7864"/>
              <a:gd name="T2" fmla="*/ 0 w 3639"/>
              <a:gd name="T3" fmla="*/ 4211 h 7864"/>
              <a:gd name="T4" fmla="*/ 445 w 3639"/>
              <a:gd name="T5" fmla="*/ 4917 h 7864"/>
              <a:gd name="T6" fmla="*/ 189 w 3639"/>
              <a:gd name="T7" fmla="*/ 5411 h 7864"/>
              <a:gd name="T8" fmla="*/ 1067 w 3639"/>
              <a:gd name="T9" fmla="*/ 7863 h 7864"/>
              <a:gd name="T10" fmla="*/ 3638 w 3639"/>
              <a:gd name="T11" fmla="*/ 5146 h 7864"/>
              <a:gd name="T12" fmla="*/ 1473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41" name="AutoShape 4"/>
          <p:cNvSpPr>
            <a:spLocks noChangeArrowheads="1"/>
          </p:cNvSpPr>
          <p:nvPr/>
        </p:nvSpPr>
        <p:spPr bwMode="auto">
          <a:xfrm>
            <a:off x="2363789"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4342" name="Line 5"/>
          <p:cNvSpPr>
            <a:spLocks noChangeShapeType="1"/>
          </p:cNvSpPr>
          <p:nvPr/>
        </p:nvSpPr>
        <p:spPr bwMode="auto">
          <a:xfrm>
            <a:off x="3276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3" name="Line 6"/>
          <p:cNvSpPr>
            <a:spLocks noChangeShapeType="1"/>
          </p:cNvSpPr>
          <p:nvPr/>
        </p:nvSpPr>
        <p:spPr bwMode="auto">
          <a:xfrm>
            <a:off x="4191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4" name="Line 7"/>
          <p:cNvSpPr>
            <a:spLocks noChangeShapeType="1"/>
          </p:cNvSpPr>
          <p:nvPr/>
        </p:nvSpPr>
        <p:spPr bwMode="auto">
          <a:xfrm>
            <a:off x="5103814"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5" name="Line 8"/>
          <p:cNvSpPr>
            <a:spLocks noChangeShapeType="1"/>
          </p:cNvSpPr>
          <p:nvPr/>
        </p:nvSpPr>
        <p:spPr bwMode="auto">
          <a:xfrm>
            <a:off x="60198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6" name="Line 9"/>
          <p:cNvSpPr>
            <a:spLocks noChangeShapeType="1"/>
          </p:cNvSpPr>
          <p:nvPr/>
        </p:nvSpPr>
        <p:spPr bwMode="auto">
          <a:xfrm>
            <a:off x="69342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7" name="Line 10"/>
          <p:cNvSpPr>
            <a:spLocks noChangeShapeType="1"/>
          </p:cNvSpPr>
          <p:nvPr/>
        </p:nvSpPr>
        <p:spPr bwMode="auto">
          <a:xfrm>
            <a:off x="7848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8" name="AutoShape 11"/>
          <p:cNvSpPr>
            <a:spLocks noChangeArrowheads="1"/>
          </p:cNvSpPr>
          <p:nvPr/>
        </p:nvSpPr>
        <p:spPr bwMode="auto">
          <a:xfrm>
            <a:off x="2484438"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14349" name="AutoShape 12"/>
          <p:cNvSpPr>
            <a:spLocks noChangeArrowheads="1"/>
          </p:cNvSpPr>
          <p:nvPr/>
        </p:nvSpPr>
        <p:spPr bwMode="auto">
          <a:xfrm>
            <a:off x="33598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14350" name="AutoShape 13"/>
          <p:cNvSpPr>
            <a:spLocks noChangeArrowheads="1"/>
          </p:cNvSpPr>
          <p:nvPr/>
        </p:nvSpPr>
        <p:spPr bwMode="auto">
          <a:xfrm>
            <a:off x="42742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14351" name="AutoShape 14"/>
          <p:cNvSpPr>
            <a:spLocks noChangeArrowheads="1"/>
          </p:cNvSpPr>
          <p:nvPr/>
        </p:nvSpPr>
        <p:spPr bwMode="auto">
          <a:xfrm>
            <a:off x="51553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14352" name="AutoShape 15"/>
          <p:cNvSpPr>
            <a:spLocks noChangeArrowheads="1"/>
          </p:cNvSpPr>
          <p:nvPr/>
        </p:nvSpPr>
        <p:spPr bwMode="auto">
          <a:xfrm>
            <a:off x="60697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14353" name="AutoShape 16"/>
          <p:cNvSpPr>
            <a:spLocks noChangeArrowheads="1"/>
          </p:cNvSpPr>
          <p:nvPr/>
        </p:nvSpPr>
        <p:spPr bwMode="auto">
          <a:xfrm>
            <a:off x="704129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14354" name="AutoShape 17"/>
          <p:cNvSpPr>
            <a:spLocks noChangeArrowheads="1"/>
          </p:cNvSpPr>
          <p:nvPr/>
        </p:nvSpPr>
        <p:spPr bwMode="auto">
          <a:xfrm>
            <a:off x="9193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4355" name="AutoShape 18"/>
          <p:cNvSpPr>
            <a:spLocks noChangeArrowheads="1"/>
          </p:cNvSpPr>
          <p:nvPr/>
        </p:nvSpPr>
        <p:spPr bwMode="auto">
          <a:xfrm>
            <a:off x="9348788" y="4879976"/>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grpSp>
        <p:nvGrpSpPr>
          <p:cNvPr id="14356" name="Group 19"/>
          <p:cNvGrpSpPr>
            <a:grpSpLocks/>
          </p:cNvGrpSpPr>
          <p:nvPr/>
        </p:nvGrpSpPr>
        <p:grpSpPr bwMode="auto">
          <a:xfrm>
            <a:off x="6122991" y="5475294"/>
            <a:ext cx="628650" cy="519113"/>
            <a:chOff x="2897" y="3449"/>
            <a:chExt cx="396" cy="327"/>
          </a:xfrm>
        </p:grpSpPr>
        <p:sp>
          <p:nvSpPr>
            <p:cNvPr id="14381" name="AutoShape 20"/>
            <p:cNvSpPr>
              <a:spLocks noChangeArrowheads="1"/>
            </p:cNvSpPr>
            <p:nvPr/>
          </p:nvSpPr>
          <p:spPr bwMode="auto">
            <a:xfrm>
              <a:off x="2897" y="3449"/>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506643548</a:t>
              </a:r>
            </a:p>
          </p:txBody>
        </p:sp>
        <p:pic>
          <p:nvPicPr>
            <p:cNvPr id="14382" name="Picture 21"/>
            <p:cNvPicPr>
              <a:picLocks noChangeAspect="1" noChangeArrowheads="1"/>
            </p:cNvPicPr>
            <p:nvPr/>
          </p:nvPicPr>
          <p:blipFill>
            <a:blip r:embed="rId3">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57" name="Group 22"/>
          <p:cNvGrpSpPr>
            <a:grpSpLocks/>
          </p:cNvGrpSpPr>
          <p:nvPr/>
        </p:nvGrpSpPr>
        <p:grpSpPr bwMode="auto">
          <a:xfrm>
            <a:off x="4346573" y="5449894"/>
            <a:ext cx="628650" cy="569913"/>
            <a:chOff x="1778" y="3433"/>
            <a:chExt cx="396" cy="359"/>
          </a:xfrm>
        </p:grpSpPr>
        <p:sp>
          <p:nvSpPr>
            <p:cNvPr id="14379" name="AutoShape 23"/>
            <p:cNvSpPr>
              <a:spLocks noChangeArrowheads="1"/>
            </p:cNvSpPr>
            <p:nvPr/>
          </p:nvSpPr>
          <p:spPr bwMode="auto">
            <a:xfrm>
              <a:off x="1778" y="3433"/>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233667136</a:t>
              </a:r>
            </a:p>
          </p:txBody>
        </p:sp>
        <p:pic>
          <p:nvPicPr>
            <p:cNvPr id="1438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58" name="Group 25"/>
          <p:cNvGrpSpPr>
            <a:grpSpLocks/>
          </p:cNvGrpSpPr>
          <p:nvPr/>
        </p:nvGrpSpPr>
        <p:grpSpPr bwMode="auto">
          <a:xfrm>
            <a:off x="3430589" y="5445131"/>
            <a:ext cx="579437" cy="577851"/>
            <a:chOff x="1201" y="3430"/>
            <a:chExt cx="365" cy="364"/>
          </a:xfrm>
        </p:grpSpPr>
        <p:sp>
          <p:nvSpPr>
            <p:cNvPr id="14377" name="AutoShape 26"/>
            <p:cNvSpPr>
              <a:spLocks noChangeArrowheads="1"/>
            </p:cNvSpPr>
            <p:nvPr/>
          </p:nvSpPr>
          <p:spPr bwMode="auto">
            <a:xfrm>
              <a:off x="1201" y="3430"/>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281942902</a:t>
              </a:r>
            </a:p>
          </p:txBody>
        </p:sp>
        <p:pic>
          <p:nvPicPr>
            <p:cNvPr id="14378"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59" name="Group 28"/>
          <p:cNvGrpSpPr>
            <a:grpSpLocks/>
          </p:cNvGrpSpPr>
          <p:nvPr/>
        </p:nvGrpSpPr>
        <p:grpSpPr bwMode="auto">
          <a:xfrm>
            <a:off x="9288458" y="5480056"/>
            <a:ext cx="727074" cy="508001"/>
            <a:chOff x="4891" y="3452"/>
            <a:chExt cx="458" cy="320"/>
          </a:xfrm>
        </p:grpSpPr>
        <p:sp>
          <p:nvSpPr>
            <p:cNvPr id="14375" name="AutoShape 29"/>
            <p:cNvSpPr>
              <a:spLocks noChangeArrowheads="1"/>
            </p:cNvSpPr>
            <p:nvPr/>
          </p:nvSpPr>
          <p:spPr bwMode="auto">
            <a:xfrm>
              <a:off x="4928" y="3452"/>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155778322</a:t>
              </a:r>
            </a:p>
          </p:txBody>
        </p:sp>
        <p:pic>
          <p:nvPicPr>
            <p:cNvPr id="14376" name="Picture 30"/>
            <p:cNvPicPr>
              <a:picLocks noChangeAspect="1" noChangeArrowheads="1"/>
            </p:cNvPicPr>
            <p:nvPr/>
          </p:nvPicPr>
          <p:blipFill>
            <a:blip r:embed="rId6">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60" name="Group 31"/>
          <p:cNvGrpSpPr>
            <a:grpSpLocks/>
          </p:cNvGrpSpPr>
          <p:nvPr/>
        </p:nvGrpSpPr>
        <p:grpSpPr bwMode="auto">
          <a:xfrm>
            <a:off x="8120060" y="4014788"/>
            <a:ext cx="1311274" cy="2832099"/>
            <a:chOff x="4155" y="2529"/>
            <a:chExt cx="826" cy="1784"/>
          </a:xfrm>
        </p:grpSpPr>
        <p:sp>
          <p:nvSpPr>
            <p:cNvPr id="14373" name="Freeform 32"/>
            <p:cNvSpPr>
              <a:spLocks noChangeArrowheads="1"/>
            </p:cNvSpPr>
            <p:nvPr/>
          </p:nvSpPr>
          <p:spPr bwMode="auto">
            <a:xfrm>
              <a:off x="4155" y="2529"/>
              <a:ext cx="826" cy="1784"/>
            </a:xfrm>
            <a:custGeom>
              <a:avLst/>
              <a:gdLst>
                <a:gd name="T0" fmla="*/ 1475 w 3644"/>
                <a:gd name="T1" fmla="*/ 0 h 7868"/>
                <a:gd name="T2" fmla="*/ 0 w 3644"/>
                <a:gd name="T3" fmla="*/ 4213 h 7868"/>
                <a:gd name="T4" fmla="*/ 445 w 3644"/>
                <a:gd name="T5" fmla="*/ 4920 h 7868"/>
                <a:gd name="T6" fmla="*/ 189 w 3644"/>
                <a:gd name="T7" fmla="*/ 5414 h 7868"/>
                <a:gd name="T8" fmla="*/ 1068 w 3644"/>
                <a:gd name="T9" fmla="*/ 7867 h 7868"/>
                <a:gd name="T10" fmla="*/ 3643 w 3644"/>
                <a:gd name="T11" fmla="*/ 5149 h 7868"/>
                <a:gd name="T12" fmla="*/ 1475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74" name="AutoShape 33"/>
            <p:cNvSpPr>
              <a:spLocks noChangeArrowheads="1"/>
            </p:cNvSpPr>
            <p:nvPr/>
          </p:nvSpPr>
          <p:spPr bwMode="auto">
            <a:xfrm>
              <a:off x="4353" y="3461"/>
              <a:ext cx="357" cy="27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grpSp>
      <p:grpSp>
        <p:nvGrpSpPr>
          <p:cNvPr id="14361" name="Group 34"/>
          <p:cNvGrpSpPr>
            <a:grpSpLocks/>
          </p:cNvGrpSpPr>
          <p:nvPr/>
        </p:nvGrpSpPr>
        <p:grpSpPr bwMode="auto">
          <a:xfrm>
            <a:off x="5237164" y="5465759"/>
            <a:ext cx="579437" cy="558799"/>
            <a:chOff x="2339" y="3443"/>
            <a:chExt cx="365" cy="352"/>
          </a:xfrm>
        </p:grpSpPr>
        <p:pic>
          <p:nvPicPr>
            <p:cNvPr id="14371" name="Picture 35"/>
            <p:cNvPicPr>
              <a:picLocks noChangeAspect="1" noChangeArrowheads="1"/>
            </p:cNvPicPr>
            <p:nvPr/>
          </p:nvPicPr>
          <p:blipFill>
            <a:blip r:embed="rId7">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72" name="AutoShape 36"/>
            <p:cNvSpPr>
              <a:spLocks noChangeArrowheads="1"/>
            </p:cNvSpPr>
            <p:nvPr/>
          </p:nvSpPr>
          <p:spPr bwMode="auto">
            <a:xfrm>
              <a:off x="2339" y="3443"/>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580625685</a:t>
              </a:r>
            </a:p>
          </p:txBody>
        </p:sp>
      </p:grpSp>
      <p:sp>
        <p:nvSpPr>
          <p:cNvPr id="14362" name="AutoShape 37"/>
          <p:cNvSpPr>
            <a:spLocks noChangeArrowheads="1"/>
          </p:cNvSpPr>
          <p:nvPr/>
        </p:nvSpPr>
        <p:spPr bwMode="auto">
          <a:xfrm>
            <a:off x="7553326"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pic>
        <p:nvPicPr>
          <p:cNvPr id="14363"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9400" y="1558925"/>
            <a:ext cx="187325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4" name="Oval 39"/>
          <p:cNvSpPr>
            <a:spLocks noChangeArrowheads="1"/>
          </p:cNvSpPr>
          <p:nvPr/>
        </p:nvSpPr>
        <p:spPr bwMode="auto">
          <a:xfrm>
            <a:off x="8388350" y="895350"/>
            <a:ext cx="1874838" cy="858838"/>
          </a:xfrm>
          <a:prstGeom prst="ellipse">
            <a:avLst/>
          </a:prstGeom>
          <a:solidFill>
            <a:srgbClr val="000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4365" name="AutoShape 40"/>
          <p:cNvSpPr>
            <a:spLocks noChangeArrowheads="1"/>
          </p:cNvSpPr>
          <p:nvPr/>
        </p:nvSpPr>
        <p:spPr bwMode="auto">
          <a:xfrm>
            <a:off x="7680326" y="1103314"/>
            <a:ext cx="2733761" cy="43291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t>Number 701466868</a:t>
            </a:r>
          </a:p>
        </p:txBody>
      </p:sp>
      <p:pic>
        <p:nvPicPr>
          <p:cNvPr id="14366" name="Picture 41"/>
          <p:cNvPicPr>
            <a:picLocks noChangeAspect="1" noChangeArrowheads="1"/>
          </p:cNvPicPr>
          <p:nvPr/>
        </p:nvPicPr>
        <p:blipFill>
          <a:blip r:embed="rId9">
            <a:extLst>
              <a:ext uri="{28A0092B-C50C-407E-A947-70E740481C1C}">
                <a14:useLocalDpi xmlns:a14="http://schemas.microsoft.com/office/drawing/2010/main" val="0"/>
              </a:ext>
            </a:extLst>
          </a:blip>
          <a:srcRect t="67757" r="46098"/>
          <a:stretch>
            <a:fillRect/>
          </a:stretch>
        </p:blipFill>
        <p:spPr bwMode="auto">
          <a:xfrm>
            <a:off x="5773739" y="5910264"/>
            <a:ext cx="13049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67" name="Group 42"/>
          <p:cNvGrpSpPr>
            <a:grpSpLocks/>
          </p:cNvGrpSpPr>
          <p:nvPr/>
        </p:nvGrpSpPr>
        <p:grpSpPr bwMode="auto">
          <a:xfrm>
            <a:off x="1693864" y="3181350"/>
            <a:ext cx="3976687" cy="1709738"/>
            <a:chOff x="107" y="2004"/>
            <a:chExt cx="2505" cy="1077"/>
          </a:xfrm>
        </p:grpSpPr>
        <p:sp>
          <p:nvSpPr>
            <p:cNvPr id="15403" name="AutoShape 43"/>
            <p:cNvSpPr>
              <a:spLocks noChangeArrowheads="1"/>
            </p:cNvSpPr>
            <p:nvPr/>
          </p:nvSpPr>
          <p:spPr bwMode="auto">
            <a:xfrm>
              <a:off x="107" y="2004"/>
              <a:ext cx="2506" cy="1078"/>
            </a:xfrm>
            <a:prstGeom prst="roundRect">
              <a:avLst>
                <a:gd name="adj" fmla="val 12523"/>
              </a:avLst>
            </a:prstGeom>
            <a:solidFill>
              <a:srgbClr val="8080FF"/>
            </a:solidFill>
            <a:ln w="12600">
              <a:solidFill>
                <a:srgbClr val="000000"/>
              </a:solidFill>
              <a:round/>
              <a:headEnd/>
              <a:tailEnd/>
            </a:ln>
            <a:effectLst>
              <a:outerShdw blurRad="63500" dist="107933" dir="2700000" algn="ctr" rotWithShape="0">
                <a:srgbClr val="000000">
                  <a:alpha val="50000"/>
                </a:srgbClr>
              </a:outerShdw>
            </a:effectLst>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4370" name="AutoShape 44"/>
            <p:cNvSpPr>
              <a:spLocks noChangeArrowheads="1"/>
            </p:cNvSpPr>
            <p:nvPr/>
          </p:nvSpPr>
          <p:spPr bwMode="auto">
            <a:xfrm>
              <a:off x="152" y="2049"/>
              <a:ext cx="2416" cy="988"/>
            </a:xfrm>
            <a:prstGeom prst="roundRect">
              <a:avLst>
                <a:gd name="adj" fmla="val 9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nchorCtr="1"/>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5000"/>
                </a:lnSpc>
                <a:buClr>
                  <a:srgbClr val="E0E0E0"/>
                </a:buClr>
                <a:buSzPct val="100000"/>
                <a:buFont typeface="Times New Roman" charset="0"/>
                <a:buNone/>
              </a:pPr>
              <a:r>
                <a:rPr lang="en-GB" altLang="en-US" sz="2800" b="1">
                  <a:solidFill>
                    <a:schemeClr val="tx1"/>
                  </a:solidFill>
                </a:rPr>
                <a:t>When a collision occurs,</a:t>
              </a:r>
            </a:p>
            <a:p>
              <a:pPr algn="ctr">
                <a:buClr>
                  <a:srgbClr val="E0E0E0"/>
                </a:buClr>
                <a:buSzPct val="100000"/>
                <a:buFont typeface="Times New Roman" charset="0"/>
                <a:buNone/>
              </a:pPr>
              <a:r>
                <a:rPr lang="en-GB" altLang="en-US" sz="2800" b="1">
                  <a:solidFill>
                    <a:schemeClr val="tx1"/>
                  </a:solidFill>
                </a:rPr>
                <a:t>move forward until you</a:t>
              </a:r>
            </a:p>
            <a:p>
              <a:pPr algn="ctr">
                <a:buClr>
                  <a:srgbClr val="E0E0E0"/>
                </a:buClr>
                <a:buSzPct val="100000"/>
                <a:buFont typeface="Times New Roman" charset="0"/>
                <a:buNone/>
              </a:pPr>
              <a:r>
                <a:rPr lang="en-GB" altLang="en-US" sz="2800" b="1">
                  <a:solidFill>
                    <a:schemeClr val="tx1"/>
                  </a:solidFill>
                </a:rPr>
                <a:t>find an empty spot.</a:t>
              </a:r>
            </a:p>
          </p:txBody>
        </p:sp>
      </p:grpSp>
      <p:sp>
        <p:nvSpPr>
          <p:cNvPr id="14368" name="Line 45"/>
          <p:cNvSpPr>
            <a:spLocks noChangeShapeType="1"/>
          </p:cNvSpPr>
          <p:nvPr/>
        </p:nvSpPr>
        <p:spPr bwMode="auto">
          <a:xfrm flipH="1">
            <a:off x="6402389" y="2376489"/>
            <a:ext cx="1146175" cy="2522537"/>
          </a:xfrm>
          <a:prstGeom prst="line">
            <a:avLst/>
          </a:prstGeom>
          <a:noFill/>
          <a:ln w="50760">
            <a:solidFill>
              <a:srgbClr val="FF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217967423"/>
      </p:ext>
    </p:extLst>
  </p:cSld>
  <p:clrMapOvr>
    <a:masterClrMapping/>
  </p:clrMapOvr>
  <p:transition>
    <p:strips dir="l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Collisions</a:t>
            </a:r>
          </a:p>
        </p:txBody>
      </p:sp>
      <p:sp>
        <p:nvSpPr>
          <p:cNvPr id="15363" name="Rectangle 2"/>
          <p:cNvSpPr>
            <a:spLocks noGrp="1" noChangeArrowheads="1"/>
          </p:cNvSpPr>
          <p:nvPr>
            <p:ph type="body" idx="1"/>
          </p:nvPr>
        </p:nvSpPr>
        <p:spPr>
          <a:xfrm>
            <a:off x="2209801" y="1774825"/>
            <a:ext cx="4525963"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solidFill>
                  <a:schemeClr val="tx1"/>
                </a:solidFill>
                <a:effectLst/>
              </a:rPr>
              <a:t>This is called a </a:t>
            </a:r>
            <a:r>
              <a:rPr lang="en-GB" altLang="en-US" sz="2400" b="1" u="sng" dirty="0">
                <a:solidFill>
                  <a:srgbClr val="FF0000"/>
                </a:solidFill>
                <a:effectLst/>
              </a:rPr>
              <a:t>collision</a:t>
            </a:r>
            <a:r>
              <a:rPr lang="en-GB" altLang="en-US" sz="2400" dirty="0">
                <a:solidFill>
                  <a:srgbClr val="FF0000"/>
                </a:solidFill>
                <a:effectLst/>
              </a:rPr>
              <a:t>,</a:t>
            </a:r>
            <a:r>
              <a:rPr lang="en-GB" altLang="en-US" sz="2400" dirty="0">
                <a:solidFill>
                  <a:schemeClr val="tx1"/>
                </a:solidFill>
                <a:effectLst/>
              </a:rPr>
              <a:t> because there is already another valid record at [2].</a:t>
            </a:r>
          </a:p>
        </p:txBody>
      </p:sp>
      <p:sp>
        <p:nvSpPr>
          <p:cNvPr id="15364" name="Freeform 3"/>
          <p:cNvSpPr>
            <a:spLocks noChangeArrowheads="1"/>
          </p:cNvSpPr>
          <p:nvPr/>
        </p:nvSpPr>
        <p:spPr bwMode="auto">
          <a:xfrm>
            <a:off x="8342314" y="3355976"/>
            <a:ext cx="1309687" cy="2830513"/>
          </a:xfrm>
          <a:custGeom>
            <a:avLst/>
            <a:gdLst>
              <a:gd name="T0" fmla="*/ 1473 w 3639"/>
              <a:gd name="T1" fmla="*/ 0 h 7864"/>
              <a:gd name="T2" fmla="*/ 0 w 3639"/>
              <a:gd name="T3" fmla="*/ 4211 h 7864"/>
              <a:gd name="T4" fmla="*/ 445 w 3639"/>
              <a:gd name="T5" fmla="*/ 4917 h 7864"/>
              <a:gd name="T6" fmla="*/ 189 w 3639"/>
              <a:gd name="T7" fmla="*/ 5411 h 7864"/>
              <a:gd name="T8" fmla="*/ 1067 w 3639"/>
              <a:gd name="T9" fmla="*/ 7863 h 7864"/>
              <a:gd name="T10" fmla="*/ 3638 w 3639"/>
              <a:gd name="T11" fmla="*/ 5146 h 7864"/>
              <a:gd name="T12" fmla="*/ 1473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65" name="AutoShape 4"/>
          <p:cNvSpPr>
            <a:spLocks noChangeArrowheads="1"/>
          </p:cNvSpPr>
          <p:nvPr/>
        </p:nvSpPr>
        <p:spPr bwMode="auto">
          <a:xfrm>
            <a:off x="2363789"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5366" name="Line 5"/>
          <p:cNvSpPr>
            <a:spLocks noChangeShapeType="1"/>
          </p:cNvSpPr>
          <p:nvPr/>
        </p:nvSpPr>
        <p:spPr bwMode="auto">
          <a:xfrm>
            <a:off x="3276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7" name="Line 6"/>
          <p:cNvSpPr>
            <a:spLocks noChangeShapeType="1"/>
          </p:cNvSpPr>
          <p:nvPr/>
        </p:nvSpPr>
        <p:spPr bwMode="auto">
          <a:xfrm>
            <a:off x="4191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8" name="Line 7"/>
          <p:cNvSpPr>
            <a:spLocks noChangeShapeType="1"/>
          </p:cNvSpPr>
          <p:nvPr/>
        </p:nvSpPr>
        <p:spPr bwMode="auto">
          <a:xfrm>
            <a:off x="5103814"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9" name="Line 8"/>
          <p:cNvSpPr>
            <a:spLocks noChangeShapeType="1"/>
          </p:cNvSpPr>
          <p:nvPr/>
        </p:nvSpPr>
        <p:spPr bwMode="auto">
          <a:xfrm>
            <a:off x="60198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70" name="Line 9"/>
          <p:cNvSpPr>
            <a:spLocks noChangeShapeType="1"/>
          </p:cNvSpPr>
          <p:nvPr/>
        </p:nvSpPr>
        <p:spPr bwMode="auto">
          <a:xfrm>
            <a:off x="69342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71" name="Line 10"/>
          <p:cNvSpPr>
            <a:spLocks noChangeShapeType="1"/>
          </p:cNvSpPr>
          <p:nvPr/>
        </p:nvSpPr>
        <p:spPr bwMode="auto">
          <a:xfrm>
            <a:off x="7848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72" name="AutoShape 11"/>
          <p:cNvSpPr>
            <a:spLocks noChangeArrowheads="1"/>
          </p:cNvSpPr>
          <p:nvPr/>
        </p:nvSpPr>
        <p:spPr bwMode="auto">
          <a:xfrm>
            <a:off x="2484438"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15373" name="AutoShape 12"/>
          <p:cNvSpPr>
            <a:spLocks noChangeArrowheads="1"/>
          </p:cNvSpPr>
          <p:nvPr/>
        </p:nvSpPr>
        <p:spPr bwMode="auto">
          <a:xfrm>
            <a:off x="33598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15374" name="AutoShape 13"/>
          <p:cNvSpPr>
            <a:spLocks noChangeArrowheads="1"/>
          </p:cNvSpPr>
          <p:nvPr/>
        </p:nvSpPr>
        <p:spPr bwMode="auto">
          <a:xfrm>
            <a:off x="42742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15375" name="AutoShape 14"/>
          <p:cNvSpPr>
            <a:spLocks noChangeArrowheads="1"/>
          </p:cNvSpPr>
          <p:nvPr/>
        </p:nvSpPr>
        <p:spPr bwMode="auto">
          <a:xfrm>
            <a:off x="51553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15376" name="AutoShape 15"/>
          <p:cNvSpPr>
            <a:spLocks noChangeArrowheads="1"/>
          </p:cNvSpPr>
          <p:nvPr/>
        </p:nvSpPr>
        <p:spPr bwMode="auto">
          <a:xfrm>
            <a:off x="60697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15377" name="AutoShape 16"/>
          <p:cNvSpPr>
            <a:spLocks noChangeArrowheads="1"/>
          </p:cNvSpPr>
          <p:nvPr/>
        </p:nvSpPr>
        <p:spPr bwMode="auto">
          <a:xfrm>
            <a:off x="704129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15378" name="AutoShape 17"/>
          <p:cNvSpPr>
            <a:spLocks noChangeArrowheads="1"/>
          </p:cNvSpPr>
          <p:nvPr/>
        </p:nvSpPr>
        <p:spPr bwMode="auto">
          <a:xfrm>
            <a:off x="9193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5379" name="AutoShape 18"/>
          <p:cNvSpPr>
            <a:spLocks noChangeArrowheads="1"/>
          </p:cNvSpPr>
          <p:nvPr/>
        </p:nvSpPr>
        <p:spPr bwMode="auto">
          <a:xfrm>
            <a:off x="9348788" y="4879976"/>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grpSp>
        <p:nvGrpSpPr>
          <p:cNvPr id="15380" name="Group 19"/>
          <p:cNvGrpSpPr>
            <a:grpSpLocks/>
          </p:cNvGrpSpPr>
          <p:nvPr/>
        </p:nvGrpSpPr>
        <p:grpSpPr bwMode="auto">
          <a:xfrm>
            <a:off x="6122991" y="5475294"/>
            <a:ext cx="628650" cy="519113"/>
            <a:chOff x="2897" y="3449"/>
            <a:chExt cx="396" cy="327"/>
          </a:xfrm>
        </p:grpSpPr>
        <p:sp>
          <p:nvSpPr>
            <p:cNvPr id="15404" name="AutoShape 20"/>
            <p:cNvSpPr>
              <a:spLocks noChangeArrowheads="1"/>
            </p:cNvSpPr>
            <p:nvPr/>
          </p:nvSpPr>
          <p:spPr bwMode="auto">
            <a:xfrm>
              <a:off x="2897" y="3449"/>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506643548</a:t>
              </a:r>
            </a:p>
          </p:txBody>
        </p:sp>
        <p:pic>
          <p:nvPicPr>
            <p:cNvPr id="15405" name="Picture 21"/>
            <p:cNvPicPr>
              <a:picLocks noChangeAspect="1" noChangeArrowheads="1"/>
            </p:cNvPicPr>
            <p:nvPr/>
          </p:nvPicPr>
          <p:blipFill>
            <a:blip r:embed="rId3">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81" name="Group 22"/>
          <p:cNvGrpSpPr>
            <a:grpSpLocks/>
          </p:cNvGrpSpPr>
          <p:nvPr/>
        </p:nvGrpSpPr>
        <p:grpSpPr bwMode="auto">
          <a:xfrm>
            <a:off x="4346573" y="5449894"/>
            <a:ext cx="628650" cy="569913"/>
            <a:chOff x="1778" y="3433"/>
            <a:chExt cx="396" cy="359"/>
          </a:xfrm>
        </p:grpSpPr>
        <p:sp>
          <p:nvSpPr>
            <p:cNvPr id="15402" name="AutoShape 23"/>
            <p:cNvSpPr>
              <a:spLocks noChangeArrowheads="1"/>
            </p:cNvSpPr>
            <p:nvPr/>
          </p:nvSpPr>
          <p:spPr bwMode="auto">
            <a:xfrm>
              <a:off x="1778" y="3433"/>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233667136</a:t>
              </a:r>
            </a:p>
          </p:txBody>
        </p:sp>
        <p:pic>
          <p:nvPicPr>
            <p:cNvPr id="15403"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82" name="Group 25"/>
          <p:cNvGrpSpPr>
            <a:grpSpLocks/>
          </p:cNvGrpSpPr>
          <p:nvPr/>
        </p:nvGrpSpPr>
        <p:grpSpPr bwMode="auto">
          <a:xfrm>
            <a:off x="3430589" y="5445131"/>
            <a:ext cx="579437" cy="577851"/>
            <a:chOff x="1201" y="3430"/>
            <a:chExt cx="365" cy="364"/>
          </a:xfrm>
        </p:grpSpPr>
        <p:sp>
          <p:nvSpPr>
            <p:cNvPr id="15400" name="AutoShape 26"/>
            <p:cNvSpPr>
              <a:spLocks noChangeArrowheads="1"/>
            </p:cNvSpPr>
            <p:nvPr/>
          </p:nvSpPr>
          <p:spPr bwMode="auto">
            <a:xfrm>
              <a:off x="1201" y="3430"/>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281942902</a:t>
              </a:r>
            </a:p>
          </p:txBody>
        </p:sp>
        <p:pic>
          <p:nvPicPr>
            <p:cNvPr id="15401"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83" name="Group 28"/>
          <p:cNvGrpSpPr>
            <a:grpSpLocks/>
          </p:cNvGrpSpPr>
          <p:nvPr/>
        </p:nvGrpSpPr>
        <p:grpSpPr bwMode="auto">
          <a:xfrm>
            <a:off x="9288458" y="5480056"/>
            <a:ext cx="727074" cy="508001"/>
            <a:chOff x="4891" y="3452"/>
            <a:chExt cx="458" cy="320"/>
          </a:xfrm>
        </p:grpSpPr>
        <p:sp>
          <p:nvSpPr>
            <p:cNvPr id="15398" name="AutoShape 29"/>
            <p:cNvSpPr>
              <a:spLocks noChangeArrowheads="1"/>
            </p:cNvSpPr>
            <p:nvPr/>
          </p:nvSpPr>
          <p:spPr bwMode="auto">
            <a:xfrm>
              <a:off x="4928" y="3452"/>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155778322</a:t>
              </a:r>
            </a:p>
          </p:txBody>
        </p:sp>
        <p:pic>
          <p:nvPicPr>
            <p:cNvPr id="15399" name="Picture 30"/>
            <p:cNvPicPr>
              <a:picLocks noChangeAspect="1" noChangeArrowheads="1"/>
            </p:cNvPicPr>
            <p:nvPr/>
          </p:nvPicPr>
          <p:blipFill>
            <a:blip r:embed="rId6">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84" name="Group 31"/>
          <p:cNvGrpSpPr>
            <a:grpSpLocks/>
          </p:cNvGrpSpPr>
          <p:nvPr/>
        </p:nvGrpSpPr>
        <p:grpSpPr bwMode="auto">
          <a:xfrm>
            <a:off x="8120060" y="4014788"/>
            <a:ext cx="1311274" cy="2832099"/>
            <a:chOff x="4155" y="2529"/>
            <a:chExt cx="826" cy="1784"/>
          </a:xfrm>
        </p:grpSpPr>
        <p:sp>
          <p:nvSpPr>
            <p:cNvPr id="15396" name="Freeform 32"/>
            <p:cNvSpPr>
              <a:spLocks noChangeArrowheads="1"/>
            </p:cNvSpPr>
            <p:nvPr/>
          </p:nvSpPr>
          <p:spPr bwMode="auto">
            <a:xfrm>
              <a:off x="4155" y="2529"/>
              <a:ext cx="826" cy="1784"/>
            </a:xfrm>
            <a:custGeom>
              <a:avLst/>
              <a:gdLst>
                <a:gd name="T0" fmla="*/ 1475 w 3644"/>
                <a:gd name="T1" fmla="*/ 0 h 7868"/>
                <a:gd name="T2" fmla="*/ 0 w 3644"/>
                <a:gd name="T3" fmla="*/ 4213 h 7868"/>
                <a:gd name="T4" fmla="*/ 445 w 3644"/>
                <a:gd name="T5" fmla="*/ 4920 h 7868"/>
                <a:gd name="T6" fmla="*/ 189 w 3644"/>
                <a:gd name="T7" fmla="*/ 5414 h 7868"/>
                <a:gd name="T8" fmla="*/ 1068 w 3644"/>
                <a:gd name="T9" fmla="*/ 7867 h 7868"/>
                <a:gd name="T10" fmla="*/ 3643 w 3644"/>
                <a:gd name="T11" fmla="*/ 5149 h 7868"/>
                <a:gd name="T12" fmla="*/ 1475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97" name="AutoShape 33"/>
            <p:cNvSpPr>
              <a:spLocks noChangeArrowheads="1"/>
            </p:cNvSpPr>
            <p:nvPr/>
          </p:nvSpPr>
          <p:spPr bwMode="auto">
            <a:xfrm>
              <a:off x="4353" y="3461"/>
              <a:ext cx="357" cy="27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grpSp>
      <p:grpSp>
        <p:nvGrpSpPr>
          <p:cNvPr id="15385" name="Group 34"/>
          <p:cNvGrpSpPr>
            <a:grpSpLocks/>
          </p:cNvGrpSpPr>
          <p:nvPr/>
        </p:nvGrpSpPr>
        <p:grpSpPr bwMode="auto">
          <a:xfrm>
            <a:off x="5237164" y="5465759"/>
            <a:ext cx="579437" cy="558799"/>
            <a:chOff x="2339" y="3443"/>
            <a:chExt cx="365" cy="352"/>
          </a:xfrm>
        </p:grpSpPr>
        <p:pic>
          <p:nvPicPr>
            <p:cNvPr id="15394" name="Picture 35"/>
            <p:cNvPicPr>
              <a:picLocks noChangeAspect="1" noChangeArrowheads="1"/>
            </p:cNvPicPr>
            <p:nvPr/>
          </p:nvPicPr>
          <p:blipFill>
            <a:blip r:embed="rId7">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95" name="AutoShape 36"/>
            <p:cNvSpPr>
              <a:spLocks noChangeArrowheads="1"/>
            </p:cNvSpPr>
            <p:nvPr/>
          </p:nvSpPr>
          <p:spPr bwMode="auto">
            <a:xfrm>
              <a:off x="2339" y="3443"/>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580625685</a:t>
              </a:r>
            </a:p>
          </p:txBody>
        </p:sp>
      </p:grpSp>
      <p:sp>
        <p:nvSpPr>
          <p:cNvPr id="15386" name="AutoShape 37"/>
          <p:cNvSpPr>
            <a:spLocks noChangeArrowheads="1"/>
          </p:cNvSpPr>
          <p:nvPr/>
        </p:nvSpPr>
        <p:spPr bwMode="auto">
          <a:xfrm>
            <a:off x="7553326"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pic>
        <p:nvPicPr>
          <p:cNvPr id="15387"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9400" y="1558925"/>
            <a:ext cx="187325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8" name="Oval 39"/>
          <p:cNvSpPr>
            <a:spLocks noChangeArrowheads="1"/>
          </p:cNvSpPr>
          <p:nvPr/>
        </p:nvSpPr>
        <p:spPr bwMode="auto">
          <a:xfrm>
            <a:off x="8388350" y="895350"/>
            <a:ext cx="1874838" cy="858838"/>
          </a:xfrm>
          <a:prstGeom prst="ellipse">
            <a:avLst/>
          </a:prstGeom>
          <a:solidFill>
            <a:srgbClr val="000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5389" name="AutoShape 40"/>
          <p:cNvSpPr>
            <a:spLocks noChangeArrowheads="1"/>
          </p:cNvSpPr>
          <p:nvPr/>
        </p:nvSpPr>
        <p:spPr bwMode="auto">
          <a:xfrm>
            <a:off x="7680326" y="1103314"/>
            <a:ext cx="2733761" cy="43291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t>Number 701466868</a:t>
            </a:r>
          </a:p>
        </p:txBody>
      </p:sp>
      <p:grpSp>
        <p:nvGrpSpPr>
          <p:cNvPr id="15390" name="Group 41"/>
          <p:cNvGrpSpPr>
            <a:grpSpLocks/>
          </p:cNvGrpSpPr>
          <p:nvPr/>
        </p:nvGrpSpPr>
        <p:grpSpPr bwMode="auto">
          <a:xfrm>
            <a:off x="1693864" y="3181350"/>
            <a:ext cx="3976687" cy="1709738"/>
            <a:chOff x="107" y="2004"/>
            <a:chExt cx="2505" cy="1077"/>
          </a:xfrm>
        </p:grpSpPr>
        <p:sp>
          <p:nvSpPr>
            <p:cNvPr id="16426" name="AutoShape 42"/>
            <p:cNvSpPr>
              <a:spLocks noChangeArrowheads="1"/>
            </p:cNvSpPr>
            <p:nvPr/>
          </p:nvSpPr>
          <p:spPr bwMode="auto">
            <a:xfrm>
              <a:off x="107" y="2004"/>
              <a:ext cx="2506" cy="1078"/>
            </a:xfrm>
            <a:prstGeom prst="roundRect">
              <a:avLst>
                <a:gd name="adj" fmla="val 12523"/>
              </a:avLst>
            </a:prstGeom>
            <a:solidFill>
              <a:srgbClr val="8080FF"/>
            </a:solidFill>
            <a:ln w="12600">
              <a:solidFill>
                <a:srgbClr val="000000"/>
              </a:solidFill>
              <a:round/>
              <a:headEnd/>
              <a:tailEnd/>
            </a:ln>
            <a:effectLst>
              <a:outerShdw blurRad="63500" dist="107933" dir="2700000" algn="ctr" rotWithShape="0">
                <a:srgbClr val="000000">
                  <a:alpha val="50000"/>
                </a:srgbClr>
              </a:outerShdw>
            </a:effectLst>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5393" name="AutoShape 43"/>
            <p:cNvSpPr>
              <a:spLocks noChangeArrowheads="1"/>
            </p:cNvSpPr>
            <p:nvPr/>
          </p:nvSpPr>
          <p:spPr bwMode="auto">
            <a:xfrm>
              <a:off x="152" y="2049"/>
              <a:ext cx="2416" cy="988"/>
            </a:xfrm>
            <a:prstGeom prst="roundRect">
              <a:avLst>
                <a:gd name="adj" fmla="val 9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nchorCtr="1"/>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5000"/>
                </a:lnSpc>
                <a:buClr>
                  <a:srgbClr val="E0E0E0"/>
                </a:buClr>
                <a:buSzPct val="100000"/>
                <a:buFont typeface="Times New Roman" charset="0"/>
                <a:buNone/>
              </a:pPr>
              <a:r>
                <a:rPr lang="en-GB" altLang="en-US" sz="2800" b="1">
                  <a:solidFill>
                    <a:schemeClr val="tx1"/>
                  </a:solidFill>
                </a:rPr>
                <a:t>When a collision occurs,</a:t>
              </a:r>
            </a:p>
            <a:p>
              <a:pPr algn="ctr">
                <a:buClr>
                  <a:srgbClr val="E0E0E0"/>
                </a:buClr>
                <a:buSzPct val="100000"/>
                <a:buFont typeface="Times New Roman" charset="0"/>
                <a:buNone/>
              </a:pPr>
              <a:r>
                <a:rPr lang="en-GB" altLang="en-US" sz="2800" b="1">
                  <a:solidFill>
                    <a:schemeClr val="tx1"/>
                  </a:solidFill>
                </a:rPr>
                <a:t>move forward until you</a:t>
              </a:r>
            </a:p>
            <a:p>
              <a:pPr algn="ctr">
                <a:buClr>
                  <a:srgbClr val="E0E0E0"/>
                </a:buClr>
                <a:buSzPct val="100000"/>
                <a:buFont typeface="Times New Roman" charset="0"/>
                <a:buNone/>
              </a:pPr>
              <a:r>
                <a:rPr lang="en-GB" altLang="en-US" sz="2800" b="1">
                  <a:solidFill>
                    <a:schemeClr val="tx1"/>
                  </a:solidFill>
                </a:rPr>
                <a:t>find an empty spot.</a:t>
              </a:r>
            </a:p>
          </p:txBody>
        </p:sp>
      </p:grpSp>
      <p:sp>
        <p:nvSpPr>
          <p:cNvPr id="15391" name="Line 44"/>
          <p:cNvSpPr>
            <a:spLocks noChangeShapeType="1"/>
          </p:cNvSpPr>
          <p:nvPr/>
        </p:nvSpPr>
        <p:spPr bwMode="auto">
          <a:xfrm flipH="1">
            <a:off x="7273925" y="2376488"/>
            <a:ext cx="274638" cy="2449512"/>
          </a:xfrm>
          <a:prstGeom prst="line">
            <a:avLst/>
          </a:prstGeom>
          <a:noFill/>
          <a:ln w="50760">
            <a:solidFill>
              <a:srgbClr val="FF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829338547"/>
      </p:ext>
    </p:extLst>
  </p:cSld>
  <p:clrMapOvr>
    <a:masterClrMapping/>
  </p:clrMapOvr>
  <p:transition>
    <p:strips dir="l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Collisions</a:t>
            </a:r>
          </a:p>
        </p:txBody>
      </p:sp>
      <p:sp>
        <p:nvSpPr>
          <p:cNvPr id="16387" name="Rectangle 2"/>
          <p:cNvSpPr>
            <a:spLocks noGrp="1" noChangeArrowheads="1"/>
          </p:cNvSpPr>
          <p:nvPr>
            <p:ph type="body" idx="1"/>
          </p:nvPr>
        </p:nvSpPr>
        <p:spPr>
          <a:xfrm>
            <a:off x="2209801" y="1774825"/>
            <a:ext cx="4525963"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solidFill>
                  <a:schemeClr val="tx1"/>
                </a:solidFill>
                <a:effectLst/>
              </a:rPr>
              <a:t>This is called a </a:t>
            </a:r>
            <a:r>
              <a:rPr lang="en-GB" altLang="en-US" sz="2400" b="1" u="sng" dirty="0">
                <a:solidFill>
                  <a:srgbClr val="FF0000"/>
                </a:solidFill>
                <a:effectLst/>
              </a:rPr>
              <a:t>collision</a:t>
            </a:r>
            <a:r>
              <a:rPr lang="en-GB" altLang="en-US" sz="2400" dirty="0">
                <a:solidFill>
                  <a:schemeClr val="tx1"/>
                </a:solidFill>
                <a:effectLst/>
              </a:rPr>
              <a:t>, because there is already another valid record at [2].</a:t>
            </a:r>
          </a:p>
        </p:txBody>
      </p:sp>
      <p:sp>
        <p:nvSpPr>
          <p:cNvPr id="16388" name="Freeform 3"/>
          <p:cNvSpPr>
            <a:spLocks noChangeArrowheads="1"/>
          </p:cNvSpPr>
          <p:nvPr/>
        </p:nvSpPr>
        <p:spPr bwMode="auto">
          <a:xfrm>
            <a:off x="8342314" y="3355976"/>
            <a:ext cx="1309687" cy="2830513"/>
          </a:xfrm>
          <a:custGeom>
            <a:avLst/>
            <a:gdLst>
              <a:gd name="T0" fmla="*/ 1473 w 3639"/>
              <a:gd name="T1" fmla="*/ 0 h 7864"/>
              <a:gd name="T2" fmla="*/ 0 w 3639"/>
              <a:gd name="T3" fmla="*/ 4211 h 7864"/>
              <a:gd name="T4" fmla="*/ 445 w 3639"/>
              <a:gd name="T5" fmla="*/ 4917 h 7864"/>
              <a:gd name="T6" fmla="*/ 189 w 3639"/>
              <a:gd name="T7" fmla="*/ 5411 h 7864"/>
              <a:gd name="T8" fmla="*/ 1067 w 3639"/>
              <a:gd name="T9" fmla="*/ 7863 h 7864"/>
              <a:gd name="T10" fmla="*/ 3638 w 3639"/>
              <a:gd name="T11" fmla="*/ 5146 h 7864"/>
              <a:gd name="T12" fmla="*/ 1473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389" name="AutoShape 4"/>
          <p:cNvSpPr>
            <a:spLocks noChangeArrowheads="1"/>
          </p:cNvSpPr>
          <p:nvPr/>
        </p:nvSpPr>
        <p:spPr bwMode="auto">
          <a:xfrm>
            <a:off x="2363789"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6390" name="Line 5"/>
          <p:cNvSpPr>
            <a:spLocks noChangeShapeType="1"/>
          </p:cNvSpPr>
          <p:nvPr/>
        </p:nvSpPr>
        <p:spPr bwMode="auto">
          <a:xfrm>
            <a:off x="3276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1" name="Line 6"/>
          <p:cNvSpPr>
            <a:spLocks noChangeShapeType="1"/>
          </p:cNvSpPr>
          <p:nvPr/>
        </p:nvSpPr>
        <p:spPr bwMode="auto">
          <a:xfrm>
            <a:off x="4191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2" name="Line 7"/>
          <p:cNvSpPr>
            <a:spLocks noChangeShapeType="1"/>
          </p:cNvSpPr>
          <p:nvPr/>
        </p:nvSpPr>
        <p:spPr bwMode="auto">
          <a:xfrm>
            <a:off x="5103814"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3" name="Line 8"/>
          <p:cNvSpPr>
            <a:spLocks noChangeShapeType="1"/>
          </p:cNvSpPr>
          <p:nvPr/>
        </p:nvSpPr>
        <p:spPr bwMode="auto">
          <a:xfrm>
            <a:off x="60198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4" name="Line 9"/>
          <p:cNvSpPr>
            <a:spLocks noChangeShapeType="1"/>
          </p:cNvSpPr>
          <p:nvPr/>
        </p:nvSpPr>
        <p:spPr bwMode="auto">
          <a:xfrm>
            <a:off x="69342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5" name="Line 10"/>
          <p:cNvSpPr>
            <a:spLocks noChangeShapeType="1"/>
          </p:cNvSpPr>
          <p:nvPr/>
        </p:nvSpPr>
        <p:spPr bwMode="auto">
          <a:xfrm>
            <a:off x="7848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6" name="AutoShape 11"/>
          <p:cNvSpPr>
            <a:spLocks noChangeArrowheads="1"/>
          </p:cNvSpPr>
          <p:nvPr/>
        </p:nvSpPr>
        <p:spPr bwMode="auto">
          <a:xfrm>
            <a:off x="2484438"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16397" name="AutoShape 12"/>
          <p:cNvSpPr>
            <a:spLocks noChangeArrowheads="1"/>
          </p:cNvSpPr>
          <p:nvPr/>
        </p:nvSpPr>
        <p:spPr bwMode="auto">
          <a:xfrm>
            <a:off x="33598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16398" name="AutoShape 13"/>
          <p:cNvSpPr>
            <a:spLocks noChangeArrowheads="1"/>
          </p:cNvSpPr>
          <p:nvPr/>
        </p:nvSpPr>
        <p:spPr bwMode="auto">
          <a:xfrm>
            <a:off x="42742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16399" name="AutoShape 14"/>
          <p:cNvSpPr>
            <a:spLocks noChangeArrowheads="1"/>
          </p:cNvSpPr>
          <p:nvPr/>
        </p:nvSpPr>
        <p:spPr bwMode="auto">
          <a:xfrm>
            <a:off x="51553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16400" name="AutoShape 15"/>
          <p:cNvSpPr>
            <a:spLocks noChangeArrowheads="1"/>
          </p:cNvSpPr>
          <p:nvPr/>
        </p:nvSpPr>
        <p:spPr bwMode="auto">
          <a:xfrm>
            <a:off x="60697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16401" name="AutoShape 16"/>
          <p:cNvSpPr>
            <a:spLocks noChangeArrowheads="1"/>
          </p:cNvSpPr>
          <p:nvPr/>
        </p:nvSpPr>
        <p:spPr bwMode="auto">
          <a:xfrm>
            <a:off x="704129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16402" name="AutoShape 17"/>
          <p:cNvSpPr>
            <a:spLocks noChangeArrowheads="1"/>
          </p:cNvSpPr>
          <p:nvPr/>
        </p:nvSpPr>
        <p:spPr bwMode="auto">
          <a:xfrm>
            <a:off x="9193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6403" name="AutoShape 18"/>
          <p:cNvSpPr>
            <a:spLocks noChangeArrowheads="1"/>
          </p:cNvSpPr>
          <p:nvPr/>
        </p:nvSpPr>
        <p:spPr bwMode="auto">
          <a:xfrm>
            <a:off x="9348788" y="4879976"/>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grpSp>
        <p:nvGrpSpPr>
          <p:cNvPr id="16404" name="Group 19"/>
          <p:cNvGrpSpPr>
            <a:grpSpLocks/>
          </p:cNvGrpSpPr>
          <p:nvPr/>
        </p:nvGrpSpPr>
        <p:grpSpPr bwMode="auto">
          <a:xfrm>
            <a:off x="6122991" y="5475294"/>
            <a:ext cx="628650" cy="519113"/>
            <a:chOff x="2897" y="3449"/>
            <a:chExt cx="396" cy="327"/>
          </a:xfrm>
        </p:grpSpPr>
        <p:sp>
          <p:nvSpPr>
            <p:cNvPr id="16426" name="AutoShape 20"/>
            <p:cNvSpPr>
              <a:spLocks noChangeArrowheads="1"/>
            </p:cNvSpPr>
            <p:nvPr/>
          </p:nvSpPr>
          <p:spPr bwMode="auto">
            <a:xfrm>
              <a:off x="2897" y="3449"/>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506643548</a:t>
              </a:r>
            </a:p>
          </p:txBody>
        </p:sp>
        <p:pic>
          <p:nvPicPr>
            <p:cNvPr id="16427" name="Picture 21"/>
            <p:cNvPicPr>
              <a:picLocks noChangeAspect="1" noChangeArrowheads="1"/>
            </p:cNvPicPr>
            <p:nvPr/>
          </p:nvPicPr>
          <p:blipFill>
            <a:blip r:embed="rId3">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05" name="Group 22"/>
          <p:cNvGrpSpPr>
            <a:grpSpLocks/>
          </p:cNvGrpSpPr>
          <p:nvPr/>
        </p:nvGrpSpPr>
        <p:grpSpPr bwMode="auto">
          <a:xfrm>
            <a:off x="4346573" y="5449894"/>
            <a:ext cx="628650" cy="569913"/>
            <a:chOff x="1778" y="3433"/>
            <a:chExt cx="396" cy="359"/>
          </a:xfrm>
        </p:grpSpPr>
        <p:sp>
          <p:nvSpPr>
            <p:cNvPr id="16424" name="AutoShape 23"/>
            <p:cNvSpPr>
              <a:spLocks noChangeArrowheads="1"/>
            </p:cNvSpPr>
            <p:nvPr/>
          </p:nvSpPr>
          <p:spPr bwMode="auto">
            <a:xfrm>
              <a:off x="1778" y="3433"/>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233667136</a:t>
              </a:r>
            </a:p>
          </p:txBody>
        </p:sp>
        <p:pic>
          <p:nvPicPr>
            <p:cNvPr id="16425"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06" name="Group 25"/>
          <p:cNvGrpSpPr>
            <a:grpSpLocks/>
          </p:cNvGrpSpPr>
          <p:nvPr/>
        </p:nvGrpSpPr>
        <p:grpSpPr bwMode="auto">
          <a:xfrm>
            <a:off x="3430589" y="5445131"/>
            <a:ext cx="579437" cy="577851"/>
            <a:chOff x="1201" y="3430"/>
            <a:chExt cx="365" cy="364"/>
          </a:xfrm>
        </p:grpSpPr>
        <p:sp>
          <p:nvSpPr>
            <p:cNvPr id="16422" name="AutoShape 26"/>
            <p:cNvSpPr>
              <a:spLocks noChangeArrowheads="1"/>
            </p:cNvSpPr>
            <p:nvPr/>
          </p:nvSpPr>
          <p:spPr bwMode="auto">
            <a:xfrm>
              <a:off x="1201" y="3430"/>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281942902</a:t>
              </a:r>
            </a:p>
          </p:txBody>
        </p:sp>
        <p:pic>
          <p:nvPicPr>
            <p:cNvPr id="16423"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07" name="Group 28"/>
          <p:cNvGrpSpPr>
            <a:grpSpLocks/>
          </p:cNvGrpSpPr>
          <p:nvPr/>
        </p:nvGrpSpPr>
        <p:grpSpPr bwMode="auto">
          <a:xfrm>
            <a:off x="9288458" y="5480056"/>
            <a:ext cx="727074" cy="508001"/>
            <a:chOff x="4891" y="3452"/>
            <a:chExt cx="458" cy="320"/>
          </a:xfrm>
        </p:grpSpPr>
        <p:sp>
          <p:nvSpPr>
            <p:cNvPr id="16420" name="AutoShape 29"/>
            <p:cNvSpPr>
              <a:spLocks noChangeArrowheads="1"/>
            </p:cNvSpPr>
            <p:nvPr/>
          </p:nvSpPr>
          <p:spPr bwMode="auto">
            <a:xfrm>
              <a:off x="4928" y="3452"/>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155778322</a:t>
              </a:r>
            </a:p>
          </p:txBody>
        </p:sp>
        <p:pic>
          <p:nvPicPr>
            <p:cNvPr id="16421" name="Picture 30"/>
            <p:cNvPicPr>
              <a:picLocks noChangeAspect="1" noChangeArrowheads="1"/>
            </p:cNvPicPr>
            <p:nvPr/>
          </p:nvPicPr>
          <p:blipFill>
            <a:blip r:embed="rId6">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08" name="Group 31"/>
          <p:cNvGrpSpPr>
            <a:grpSpLocks/>
          </p:cNvGrpSpPr>
          <p:nvPr/>
        </p:nvGrpSpPr>
        <p:grpSpPr bwMode="auto">
          <a:xfrm>
            <a:off x="8120060" y="4014788"/>
            <a:ext cx="1311274" cy="2832099"/>
            <a:chOff x="4155" y="2529"/>
            <a:chExt cx="826" cy="1784"/>
          </a:xfrm>
        </p:grpSpPr>
        <p:sp>
          <p:nvSpPr>
            <p:cNvPr id="16418" name="Freeform 32"/>
            <p:cNvSpPr>
              <a:spLocks noChangeArrowheads="1"/>
            </p:cNvSpPr>
            <p:nvPr/>
          </p:nvSpPr>
          <p:spPr bwMode="auto">
            <a:xfrm>
              <a:off x="4155" y="2529"/>
              <a:ext cx="826" cy="1784"/>
            </a:xfrm>
            <a:custGeom>
              <a:avLst/>
              <a:gdLst>
                <a:gd name="T0" fmla="*/ 1475 w 3644"/>
                <a:gd name="T1" fmla="*/ 0 h 7868"/>
                <a:gd name="T2" fmla="*/ 0 w 3644"/>
                <a:gd name="T3" fmla="*/ 4213 h 7868"/>
                <a:gd name="T4" fmla="*/ 445 w 3644"/>
                <a:gd name="T5" fmla="*/ 4920 h 7868"/>
                <a:gd name="T6" fmla="*/ 189 w 3644"/>
                <a:gd name="T7" fmla="*/ 5414 h 7868"/>
                <a:gd name="T8" fmla="*/ 1068 w 3644"/>
                <a:gd name="T9" fmla="*/ 7867 h 7868"/>
                <a:gd name="T10" fmla="*/ 3643 w 3644"/>
                <a:gd name="T11" fmla="*/ 5149 h 7868"/>
                <a:gd name="T12" fmla="*/ 1475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19" name="AutoShape 33"/>
            <p:cNvSpPr>
              <a:spLocks noChangeArrowheads="1"/>
            </p:cNvSpPr>
            <p:nvPr/>
          </p:nvSpPr>
          <p:spPr bwMode="auto">
            <a:xfrm>
              <a:off x="4353" y="3461"/>
              <a:ext cx="357" cy="27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grpSp>
      <p:grpSp>
        <p:nvGrpSpPr>
          <p:cNvPr id="16409" name="Group 34"/>
          <p:cNvGrpSpPr>
            <a:grpSpLocks/>
          </p:cNvGrpSpPr>
          <p:nvPr/>
        </p:nvGrpSpPr>
        <p:grpSpPr bwMode="auto">
          <a:xfrm>
            <a:off x="5237164" y="5465759"/>
            <a:ext cx="579437" cy="558799"/>
            <a:chOff x="2339" y="3443"/>
            <a:chExt cx="365" cy="352"/>
          </a:xfrm>
        </p:grpSpPr>
        <p:pic>
          <p:nvPicPr>
            <p:cNvPr id="16416" name="Picture 35"/>
            <p:cNvPicPr>
              <a:picLocks noChangeAspect="1" noChangeArrowheads="1"/>
            </p:cNvPicPr>
            <p:nvPr/>
          </p:nvPicPr>
          <p:blipFill>
            <a:blip r:embed="rId7">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7" name="AutoShape 36"/>
            <p:cNvSpPr>
              <a:spLocks noChangeArrowheads="1"/>
            </p:cNvSpPr>
            <p:nvPr/>
          </p:nvSpPr>
          <p:spPr bwMode="auto">
            <a:xfrm>
              <a:off x="2339" y="3443"/>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580625685</a:t>
              </a:r>
            </a:p>
          </p:txBody>
        </p:sp>
      </p:grpSp>
      <p:grpSp>
        <p:nvGrpSpPr>
          <p:cNvPr id="16410" name="Group 37"/>
          <p:cNvGrpSpPr>
            <a:grpSpLocks/>
          </p:cNvGrpSpPr>
          <p:nvPr/>
        </p:nvGrpSpPr>
        <p:grpSpPr bwMode="auto">
          <a:xfrm>
            <a:off x="7072314" y="5454656"/>
            <a:ext cx="579437" cy="550863"/>
            <a:chOff x="3495" y="3436"/>
            <a:chExt cx="365" cy="347"/>
          </a:xfrm>
        </p:grpSpPr>
        <p:pic>
          <p:nvPicPr>
            <p:cNvPr id="16414"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0" y="3511"/>
              <a:ext cx="29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5" name="AutoShape 39"/>
            <p:cNvSpPr>
              <a:spLocks noChangeArrowheads="1"/>
            </p:cNvSpPr>
            <p:nvPr/>
          </p:nvSpPr>
          <p:spPr bwMode="auto">
            <a:xfrm>
              <a:off x="3495" y="3436"/>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701466868</a:t>
              </a:r>
            </a:p>
          </p:txBody>
        </p:sp>
      </p:grpSp>
      <p:grpSp>
        <p:nvGrpSpPr>
          <p:cNvPr id="16411" name="Group 40"/>
          <p:cNvGrpSpPr>
            <a:grpSpLocks/>
          </p:cNvGrpSpPr>
          <p:nvPr/>
        </p:nvGrpSpPr>
        <p:grpSpPr bwMode="auto">
          <a:xfrm>
            <a:off x="1693864" y="3181350"/>
            <a:ext cx="3976687" cy="1709738"/>
            <a:chOff x="107" y="2004"/>
            <a:chExt cx="2505" cy="1077"/>
          </a:xfrm>
        </p:grpSpPr>
        <p:sp>
          <p:nvSpPr>
            <p:cNvPr id="17449" name="AutoShape 41"/>
            <p:cNvSpPr>
              <a:spLocks noChangeArrowheads="1"/>
            </p:cNvSpPr>
            <p:nvPr/>
          </p:nvSpPr>
          <p:spPr bwMode="auto">
            <a:xfrm>
              <a:off x="107" y="2004"/>
              <a:ext cx="2506" cy="1078"/>
            </a:xfrm>
            <a:prstGeom prst="roundRect">
              <a:avLst>
                <a:gd name="adj" fmla="val 12523"/>
              </a:avLst>
            </a:prstGeom>
            <a:solidFill>
              <a:srgbClr val="8080FF"/>
            </a:solidFill>
            <a:ln w="12600">
              <a:solidFill>
                <a:srgbClr val="000000"/>
              </a:solidFill>
              <a:round/>
              <a:headEnd/>
              <a:tailEnd/>
            </a:ln>
            <a:effectLst>
              <a:outerShdw blurRad="63500" dist="107933" dir="2700000" algn="ctr" rotWithShape="0">
                <a:srgbClr val="000000">
                  <a:alpha val="50000"/>
                </a:srgbClr>
              </a:outerShdw>
            </a:effectLst>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6413" name="AutoShape 42"/>
            <p:cNvSpPr>
              <a:spLocks noChangeArrowheads="1"/>
            </p:cNvSpPr>
            <p:nvPr/>
          </p:nvSpPr>
          <p:spPr bwMode="auto">
            <a:xfrm>
              <a:off x="152" y="2049"/>
              <a:ext cx="2416" cy="988"/>
            </a:xfrm>
            <a:prstGeom prst="roundRect">
              <a:avLst>
                <a:gd name="adj" fmla="val 9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5000"/>
                </a:lnSpc>
                <a:buClr>
                  <a:srgbClr val="E0E0E0"/>
                </a:buClr>
                <a:buSzPct val="100000"/>
                <a:buFont typeface="Times New Roman" charset="0"/>
                <a:buNone/>
              </a:pPr>
              <a:r>
                <a:rPr lang="en-GB" altLang="en-US" sz="2800" b="1">
                  <a:solidFill>
                    <a:schemeClr val="tx1"/>
                  </a:solidFill>
                </a:rPr>
                <a:t>The new record goes</a:t>
              </a:r>
            </a:p>
            <a:p>
              <a:pPr algn="ctr">
                <a:buClr>
                  <a:srgbClr val="E0E0E0"/>
                </a:buClr>
                <a:buSzPct val="100000"/>
                <a:buFont typeface="Times New Roman" charset="0"/>
                <a:buNone/>
              </a:pPr>
              <a:r>
                <a:rPr lang="en-GB" altLang="en-US" sz="2800" b="1">
                  <a:solidFill>
                    <a:schemeClr val="tx1"/>
                  </a:solidFill>
                </a:rPr>
                <a:t>in the empty spot.</a:t>
              </a:r>
            </a:p>
          </p:txBody>
        </p:sp>
      </p:grpSp>
    </p:spTree>
    <p:extLst>
      <p:ext uri="{BB962C8B-B14F-4D97-AF65-F5344CB8AC3E}">
        <p14:creationId xmlns:p14="http://schemas.microsoft.com/office/powerpoint/2010/main" val="509841741"/>
      </p:ext>
    </p:extLst>
  </p:cSld>
  <p:clrMapOvr>
    <a:masterClrMapping/>
  </p:clrMapOvr>
  <p:transition>
    <p:strips dir="l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A Quiz</a:t>
            </a:r>
          </a:p>
        </p:txBody>
      </p:sp>
      <p:sp>
        <p:nvSpPr>
          <p:cNvPr id="17411" name="Rectangle 2"/>
          <p:cNvSpPr>
            <a:spLocks noGrp="1" noChangeArrowheads="1"/>
          </p:cNvSpPr>
          <p:nvPr>
            <p:ph type="body" idx="1"/>
          </p:nvPr>
        </p:nvSpPr>
        <p:spPr>
          <a:xfrm>
            <a:off x="2285999" y="2057400"/>
            <a:ext cx="5842001" cy="4114800"/>
          </a:xfrm>
        </p:spPr>
        <p:txBody>
          <a:bodyPr>
            <a:normAutofit/>
          </a:bodyPr>
          <a:lstStyle/>
          <a:p>
            <a:pPr marL="0" indent="0">
              <a:lnSpc>
                <a:spcPct val="99000"/>
              </a:lnSpc>
              <a:spcBef>
                <a:spcPts val="700"/>
              </a:spcBef>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GB" altLang="en-US" sz="2800" dirty="0">
                <a:solidFill>
                  <a:srgbClr val="C00000"/>
                </a:solidFill>
                <a:effectLst/>
                <a:latin typeface="Monotype Corsiva" charset="0"/>
              </a:rPr>
              <a:t>Where would you be placed in this table, if there is no collision?  Use your social security number or some other favourite number.</a:t>
            </a:r>
          </a:p>
        </p:txBody>
      </p:sp>
      <p:sp>
        <p:nvSpPr>
          <p:cNvPr id="17412" name="AutoShape 3"/>
          <p:cNvSpPr>
            <a:spLocks noChangeArrowheads="1"/>
          </p:cNvSpPr>
          <p:nvPr/>
        </p:nvSpPr>
        <p:spPr bwMode="auto">
          <a:xfrm>
            <a:off x="2363789"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7413" name="Line 4"/>
          <p:cNvSpPr>
            <a:spLocks noChangeShapeType="1"/>
          </p:cNvSpPr>
          <p:nvPr/>
        </p:nvSpPr>
        <p:spPr bwMode="auto">
          <a:xfrm>
            <a:off x="3276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4" name="Line 5"/>
          <p:cNvSpPr>
            <a:spLocks noChangeShapeType="1"/>
          </p:cNvSpPr>
          <p:nvPr/>
        </p:nvSpPr>
        <p:spPr bwMode="auto">
          <a:xfrm>
            <a:off x="4191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5" name="Line 6"/>
          <p:cNvSpPr>
            <a:spLocks noChangeShapeType="1"/>
          </p:cNvSpPr>
          <p:nvPr/>
        </p:nvSpPr>
        <p:spPr bwMode="auto">
          <a:xfrm>
            <a:off x="5103814"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6" name="Line 7"/>
          <p:cNvSpPr>
            <a:spLocks noChangeShapeType="1"/>
          </p:cNvSpPr>
          <p:nvPr/>
        </p:nvSpPr>
        <p:spPr bwMode="auto">
          <a:xfrm>
            <a:off x="60198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7" name="Line 8"/>
          <p:cNvSpPr>
            <a:spLocks noChangeShapeType="1"/>
          </p:cNvSpPr>
          <p:nvPr/>
        </p:nvSpPr>
        <p:spPr bwMode="auto">
          <a:xfrm>
            <a:off x="69342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8" name="Line 9"/>
          <p:cNvSpPr>
            <a:spLocks noChangeShapeType="1"/>
          </p:cNvSpPr>
          <p:nvPr/>
        </p:nvSpPr>
        <p:spPr bwMode="auto">
          <a:xfrm>
            <a:off x="7848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9" name="AutoShape 10"/>
          <p:cNvSpPr>
            <a:spLocks noChangeArrowheads="1"/>
          </p:cNvSpPr>
          <p:nvPr/>
        </p:nvSpPr>
        <p:spPr bwMode="auto">
          <a:xfrm>
            <a:off x="2484438"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17420" name="AutoShape 11"/>
          <p:cNvSpPr>
            <a:spLocks noChangeArrowheads="1"/>
          </p:cNvSpPr>
          <p:nvPr/>
        </p:nvSpPr>
        <p:spPr bwMode="auto">
          <a:xfrm>
            <a:off x="33598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17421" name="AutoShape 12"/>
          <p:cNvSpPr>
            <a:spLocks noChangeArrowheads="1"/>
          </p:cNvSpPr>
          <p:nvPr/>
        </p:nvSpPr>
        <p:spPr bwMode="auto">
          <a:xfrm>
            <a:off x="42742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17422" name="AutoShape 13"/>
          <p:cNvSpPr>
            <a:spLocks noChangeArrowheads="1"/>
          </p:cNvSpPr>
          <p:nvPr/>
        </p:nvSpPr>
        <p:spPr bwMode="auto">
          <a:xfrm>
            <a:off x="51553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17423" name="AutoShape 14"/>
          <p:cNvSpPr>
            <a:spLocks noChangeArrowheads="1"/>
          </p:cNvSpPr>
          <p:nvPr/>
        </p:nvSpPr>
        <p:spPr bwMode="auto">
          <a:xfrm>
            <a:off x="60697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17424" name="AutoShape 15"/>
          <p:cNvSpPr>
            <a:spLocks noChangeArrowheads="1"/>
          </p:cNvSpPr>
          <p:nvPr/>
        </p:nvSpPr>
        <p:spPr bwMode="auto">
          <a:xfrm>
            <a:off x="704129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17425" name="AutoShape 16"/>
          <p:cNvSpPr>
            <a:spLocks noChangeArrowheads="1"/>
          </p:cNvSpPr>
          <p:nvPr/>
        </p:nvSpPr>
        <p:spPr bwMode="auto">
          <a:xfrm>
            <a:off x="9193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7426" name="AutoShape 17"/>
          <p:cNvSpPr>
            <a:spLocks noChangeArrowheads="1"/>
          </p:cNvSpPr>
          <p:nvPr/>
        </p:nvSpPr>
        <p:spPr bwMode="auto">
          <a:xfrm>
            <a:off x="9348788" y="4879976"/>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grpSp>
        <p:nvGrpSpPr>
          <p:cNvPr id="17427" name="Group 18"/>
          <p:cNvGrpSpPr>
            <a:grpSpLocks/>
          </p:cNvGrpSpPr>
          <p:nvPr/>
        </p:nvGrpSpPr>
        <p:grpSpPr bwMode="auto">
          <a:xfrm>
            <a:off x="6122991" y="5475294"/>
            <a:ext cx="628650" cy="519113"/>
            <a:chOff x="2897" y="3449"/>
            <a:chExt cx="396" cy="327"/>
          </a:xfrm>
        </p:grpSpPr>
        <p:sp>
          <p:nvSpPr>
            <p:cNvPr id="17447" name="AutoShape 19"/>
            <p:cNvSpPr>
              <a:spLocks noChangeArrowheads="1"/>
            </p:cNvSpPr>
            <p:nvPr/>
          </p:nvSpPr>
          <p:spPr bwMode="auto">
            <a:xfrm>
              <a:off x="2897" y="3449"/>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506643548</a:t>
              </a:r>
            </a:p>
          </p:txBody>
        </p:sp>
        <p:pic>
          <p:nvPicPr>
            <p:cNvPr id="17448" name="Picture 20"/>
            <p:cNvPicPr>
              <a:picLocks noChangeAspect="1" noChangeArrowheads="1"/>
            </p:cNvPicPr>
            <p:nvPr/>
          </p:nvPicPr>
          <p:blipFill>
            <a:blip r:embed="rId3">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28" name="Group 21"/>
          <p:cNvGrpSpPr>
            <a:grpSpLocks/>
          </p:cNvGrpSpPr>
          <p:nvPr/>
        </p:nvGrpSpPr>
        <p:grpSpPr bwMode="auto">
          <a:xfrm>
            <a:off x="4346573" y="5449894"/>
            <a:ext cx="628650" cy="569913"/>
            <a:chOff x="1778" y="3433"/>
            <a:chExt cx="396" cy="359"/>
          </a:xfrm>
        </p:grpSpPr>
        <p:sp>
          <p:nvSpPr>
            <p:cNvPr id="17445" name="AutoShape 22"/>
            <p:cNvSpPr>
              <a:spLocks noChangeArrowheads="1"/>
            </p:cNvSpPr>
            <p:nvPr/>
          </p:nvSpPr>
          <p:spPr bwMode="auto">
            <a:xfrm>
              <a:off x="1778" y="3433"/>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233667136</a:t>
              </a:r>
            </a:p>
          </p:txBody>
        </p:sp>
        <p:pic>
          <p:nvPicPr>
            <p:cNvPr id="17446"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29" name="Group 24"/>
          <p:cNvGrpSpPr>
            <a:grpSpLocks/>
          </p:cNvGrpSpPr>
          <p:nvPr/>
        </p:nvGrpSpPr>
        <p:grpSpPr bwMode="auto">
          <a:xfrm>
            <a:off x="3430589" y="5445131"/>
            <a:ext cx="579437" cy="577851"/>
            <a:chOff x="1201" y="3430"/>
            <a:chExt cx="365" cy="364"/>
          </a:xfrm>
        </p:grpSpPr>
        <p:sp>
          <p:nvSpPr>
            <p:cNvPr id="17443" name="AutoShape 25"/>
            <p:cNvSpPr>
              <a:spLocks noChangeArrowheads="1"/>
            </p:cNvSpPr>
            <p:nvPr/>
          </p:nvSpPr>
          <p:spPr bwMode="auto">
            <a:xfrm>
              <a:off x="1201" y="3430"/>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281942902</a:t>
              </a:r>
            </a:p>
          </p:txBody>
        </p:sp>
        <p:pic>
          <p:nvPicPr>
            <p:cNvPr id="17444"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30" name="Group 27"/>
          <p:cNvGrpSpPr>
            <a:grpSpLocks/>
          </p:cNvGrpSpPr>
          <p:nvPr/>
        </p:nvGrpSpPr>
        <p:grpSpPr bwMode="auto">
          <a:xfrm>
            <a:off x="9288458" y="5480056"/>
            <a:ext cx="727074" cy="508001"/>
            <a:chOff x="4891" y="3452"/>
            <a:chExt cx="458" cy="320"/>
          </a:xfrm>
        </p:grpSpPr>
        <p:sp>
          <p:nvSpPr>
            <p:cNvPr id="17441" name="AutoShape 28"/>
            <p:cNvSpPr>
              <a:spLocks noChangeArrowheads="1"/>
            </p:cNvSpPr>
            <p:nvPr/>
          </p:nvSpPr>
          <p:spPr bwMode="auto">
            <a:xfrm>
              <a:off x="4928" y="3452"/>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155778322</a:t>
              </a:r>
            </a:p>
          </p:txBody>
        </p:sp>
        <p:pic>
          <p:nvPicPr>
            <p:cNvPr id="17442" name="Picture 29"/>
            <p:cNvPicPr>
              <a:picLocks noChangeAspect="1" noChangeArrowheads="1"/>
            </p:cNvPicPr>
            <p:nvPr/>
          </p:nvPicPr>
          <p:blipFill>
            <a:blip r:embed="rId6">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31" name="Group 30"/>
          <p:cNvGrpSpPr>
            <a:grpSpLocks/>
          </p:cNvGrpSpPr>
          <p:nvPr/>
        </p:nvGrpSpPr>
        <p:grpSpPr bwMode="auto">
          <a:xfrm>
            <a:off x="5237164" y="5465759"/>
            <a:ext cx="579437" cy="558799"/>
            <a:chOff x="2339" y="3443"/>
            <a:chExt cx="365" cy="352"/>
          </a:xfrm>
        </p:grpSpPr>
        <p:pic>
          <p:nvPicPr>
            <p:cNvPr id="17439" name="Picture 31"/>
            <p:cNvPicPr>
              <a:picLocks noChangeAspect="1" noChangeArrowheads="1"/>
            </p:cNvPicPr>
            <p:nvPr/>
          </p:nvPicPr>
          <p:blipFill>
            <a:blip r:embed="rId7">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40" name="AutoShape 32"/>
            <p:cNvSpPr>
              <a:spLocks noChangeArrowheads="1"/>
            </p:cNvSpPr>
            <p:nvPr/>
          </p:nvSpPr>
          <p:spPr bwMode="auto">
            <a:xfrm>
              <a:off x="2339" y="3443"/>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580625685</a:t>
              </a:r>
            </a:p>
          </p:txBody>
        </p:sp>
      </p:grpSp>
      <p:grpSp>
        <p:nvGrpSpPr>
          <p:cNvPr id="17432" name="Group 33"/>
          <p:cNvGrpSpPr>
            <a:grpSpLocks/>
          </p:cNvGrpSpPr>
          <p:nvPr/>
        </p:nvGrpSpPr>
        <p:grpSpPr bwMode="auto">
          <a:xfrm>
            <a:off x="7072314" y="5454656"/>
            <a:ext cx="579437" cy="550863"/>
            <a:chOff x="3495" y="3436"/>
            <a:chExt cx="365" cy="347"/>
          </a:xfrm>
        </p:grpSpPr>
        <p:pic>
          <p:nvPicPr>
            <p:cNvPr id="17437" name="Picture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0" y="3511"/>
              <a:ext cx="29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8" name="AutoShape 35"/>
            <p:cNvSpPr>
              <a:spLocks noChangeArrowheads="1"/>
            </p:cNvSpPr>
            <p:nvPr/>
          </p:nvSpPr>
          <p:spPr bwMode="auto">
            <a:xfrm>
              <a:off x="3495" y="3436"/>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701466868</a:t>
              </a:r>
            </a:p>
          </p:txBody>
        </p:sp>
      </p:grpSp>
      <p:grpSp>
        <p:nvGrpSpPr>
          <p:cNvPr id="17433" name="Group 36"/>
          <p:cNvGrpSpPr>
            <a:grpSpLocks/>
          </p:cNvGrpSpPr>
          <p:nvPr/>
        </p:nvGrpSpPr>
        <p:grpSpPr bwMode="auto">
          <a:xfrm>
            <a:off x="8120060" y="4014788"/>
            <a:ext cx="1311274" cy="2832099"/>
            <a:chOff x="4155" y="2529"/>
            <a:chExt cx="826" cy="1784"/>
          </a:xfrm>
        </p:grpSpPr>
        <p:sp>
          <p:nvSpPr>
            <p:cNvPr id="17435" name="Freeform 37"/>
            <p:cNvSpPr>
              <a:spLocks noChangeArrowheads="1"/>
            </p:cNvSpPr>
            <p:nvPr/>
          </p:nvSpPr>
          <p:spPr bwMode="auto">
            <a:xfrm>
              <a:off x="4155" y="2529"/>
              <a:ext cx="826" cy="1784"/>
            </a:xfrm>
            <a:custGeom>
              <a:avLst/>
              <a:gdLst>
                <a:gd name="T0" fmla="*/ 1475 w 3644"/>
                <a:gd name="T1" fmla="*/ 0 h 7868"/>
                <a:gd name="T2" fmla="*/ 0 w 3644"/>
                <a:gd name="T3" fmla="*/ 4213 h 7868"/>
                <a:gd name="T4" fmla="*/ 445 w 3644"/>
                <a:gd name="T5" fmla="*/ 4920 h 7868"/>
                <a:gd name="T6" fmla="*/ 189 w 3644"/>
                <a:gd name="T7" fmla="*/ 5414 h 7868"/>
                <a:gd name="T8" fmla="*/ 1068 w 3644"/>
                <a:gd name="T9" fmla="*/ 7867 h 7868"/>
                <a:gd name="T10" fmla="*/ 3643 w 3644"/>
                <a:gd name="T11" fmla="*/ 5149 h 7868"/>
                <a:gd name="T12" fmla="*/ 1475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6" name="AutoShape 38"/>
            <p:cNvSpPr>
              <a:spLocks noChangeArrowheads="1"/>
            </p:cNvSpPr>
            <p:nvPr/>
          </p:nvSpPr>
          <p:spPr bwMode="auto">
            <a:xfrm>
              <a:off x="4353" y="3461"/>
              <a:ext cx="357" cy="27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grpSp>
      <p:pic>
        <p:nvPicPr>
          <p:cNvPr id="17434" name="Picture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28001" y="2060575"/>
            <a:ext cx="1731963"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3231771"/>
      </p:ext>
    </p:extLst>
  </p:cSld>
  <p:clrMapOvr>
    <a:masterClrMapping/>
  </p:clrMapOvr>
  <p:transition>
    <p:cover dir="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Searching for a Key</a:t>
            </a:r>
          </a:p>
        </p:txBody>
      </p:sp>
      <p:sp>
        <p:nvSpPr>
          <p:cNvPr id="18435" name="Rectangle 2"/>
          <p:cNvSpPr>
            <a:spLocks noGrp="1" noChangeArrowheads="1"/>
          </p:cNvSpPr>
          <p:nvPr>
            <p:ph type="body" idx="1"/>
          </p:nvPr>
        </p:nvSpPr>
        <p:spPr>
          <a:xfrm>
            <a:off x="2209801" y="1774825"/>
            <a:ext cx="4525963"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solidFill>
                  <a:schemeClr val="tx1"/>
                </a:solidFill>
                <a:effectLst/>
              </a:rPr>
              <a:t>The data that's attached to a key can be found fairly quickly.</a:t>
            </a:r>
          </a:p>
        </p:txBody>
      </p:sp>
      <p:sp>
        <p:nvSpPr>
          <p:cNvPr id="18436" name="Freeform 3"/>
          <p:cNvSpPr>
            <a:spLocks noChangeArrowheads="1"/>
          </p:cNvSpPr>
          <p:nvPr/>
        </p:nvSpPr>
        <p:spPr bwMode="auto">
          <a:xfrm>
            <a:off x="8342314" y="3355976"/>
            <a:ext cx="1309687" cy="2830513"/>
          </a:xfrm>
          <a:custGeom>
            <a:avLst/>
            <a:gdLst>
              <a:gd name="T0" fmla="*/ 1473 w 3639"/>
              <a:gd name="T1" fmla="*/ 0 h 7864"/>
              <a:gd name="T2" fmla="*/ 0 w 3639"/>
              <a:gd name="T3" fmla="*/ 4211 h 7864"/>
              <a:gd name="T4" fmla="*/ 445 w 3639"/>
              <a:gd name="T5" fmla="*/ 4917 h 7864"/>
              <a:gd name="T6" fmla="*/ 189 w 3639"/>
              <a:gd name="T7" fmla="*/ 5411 h 7864"/>
              <a:gd name="T8" fmla="*/ 1067 w 3639"/>
              <a:gd name="T9" fmla="*/ 7863 h 7864"/>
              <a:gd name="T10" fmla="*/ 3638 w 3639"/>
              <a:gd name="T11" fmla="*/ 5146 h 7864"/>
              <a:gd name="T12" fmla="*/ 1473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37" name="AutoShape 4"/>
          <p:cNvSpPr>
            <a:spLocks noChangeArrowheads="1"/>
          </p:cNvSpPr>
          <p:nvPr/>
        </p:nvSpPr>
        <p:spPr bwMode="auto">
          <a:xfrm>
            <a:off x="2363789"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8438" name="Line 5"/>
          <p:cNvSpPr>
            <a:spLocks noChangeShapeType="1"/>
          </p:cNvSpPr>
          <p:nvPr/>
        </p:nvSpPr>
        <p:spPr bwMode="auto">
          <a:xfrm>
            <a:off x="3276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9" name="Line 6"/>
          <p:cNvSpPr>
            <a:spLocks noChangeShapeType="1"/>
          </p:cNvSpPr>
          <p:nvPr/>
        </p:nvSpPr>
        <p:spPr bwMode="auto">
          <a:xfrm>
            <a:off x="4191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0" name="Line 7"/>
          <p:cNvSpPr>
            <a:spLocks noChangeShapeType="1"/>
          </p:cNvSpPr>
          <p:nvPr/>
        </p:nvSpPr>
        <p:spPr bwMode="auto">
          <a:xfrm>
            <a:off x="5103814"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1" name="Line 8"/>
          <p:cNvSpPr>
            <a:spLocks noChangeShapeType="1"/>
          </p:cNvSpPr>
          <p:nvPr/>
        </p:nvSpPr>
        <p:spPr bwMode="auto">
          <a:xfrm>
            <a:off x="60198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2" name="Line 9"/>
          <p:cNvSpPr>
            <a:spLocks noChangeShapeType="1"/>
          </p:cNvSpPr>
          <p:nvPr/>
        </p:nvSpPr>
        <p:spPr bwMode="auto">
          <a:xfrm>
            <a:off x="69342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3" name="Line 10"/>
          <p:cNvSpPr>
            <a:spLocks noChangeShapeType="1"/>
          </p:cNvSpPr>
          <p:nvPr/>
        </p:nvSpPr>
        <p:spPr bwMode="auto">
          <a:xfrm>
            <a:off x="7848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4" name="AutoShape 11"/>
          <p:cNvSpPr>
            <a:spLocks noChangeArrowheads="1"/>
          </p:cNvSpPr>
          <p:nvPr/>
        </p:nvSpPr>
        <p:spPr bwMode="auto">
          <a:xfrm>
            <a:off x="2484438"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18445" name="AutoShape 12"/>
          <p:cNvSpPr>
            <a:spLocks noChangeArrowheads="1"/>
          </p:cNvSpPr>
          <p:nvPr/>
        </p:nvSpPr>
        <p:spPr bwMode="auto">
          <a:xfrm>
            <a:off x="33598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18446" name="AutoShape 13"/>
          <p:cNvSpPr>
            <a:spLocks noChangeArrowheads="1"/>
          </p:cNvSpPr>
          <p:nvPr/>
        </p:nvSpPr>
        <p:spPr bwMode="auto">
          <a:xfrm>
            <a:off x="42742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18447" name="AutoShape 14"/>
          <p:cNvSpPr>
            <a:spLocks noChangeArrowheads="1"/>
          </p:cNvSpPr>
          <p:nvPr/>
        </p:nvSpPr>
        <p:spPr bwMode="auto">
          <a:xfrm>
            <a:off x="51553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18448" name="AutoShape 15"/>
          <p:cNvSpPr>
            <a:spLocks noChangeArrowheads="1"/>
          </p:cNvSpPr>
          <p:nvPr/>
        </p:nvSpPr>
        <p:spPr bwMode="auto">
          <a:xfrm>
            <a:off x="60697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18449" name="AutoShape 16"/>
          <p:cNvSpPr>
            <a:spLocks noChangeArrowheads="1"/>
          </p:cNvSpPr>
          <p:nvPr/>
        </p:nvSpPr>
        <p:spPr bwMode="auto">
          <a:xfrm>
            <a:off x="704129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18450" name="AutoShape 17"/>
          <p:cNvSpPr>
            <a:spLocks noChangeArrowheads="1"/>
          </p:cNvSpPr>
          <p:nvPr/>
        </p:nvSpPr>
        <p:spPr bwMode="auto">
          <a:xfrm>
            <a:off x="9193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8451" name="AutoShape 18"/>
          <p:cNvSpPr>
            <a:spLocks noChangeArrowheads="1"/>
          </p:cNvSpPr>
          <p:nvPr/>
        </p:nvSpPr>
        <p:spPr bwMode="auto">
          <a:xfrm>
            <a:off x="9348788" y="4879976"/>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grpSp>
        <p:nvGrpSpPr>
          <p:cNvPr id="18452" name="Group 19"/>
          <p:cNvGrpSpPr>
            <a:grpSpLocks/>
          </p:cNvGrpSpPr>
          <p:nvPr/>
        </p:nvGrpSpPr>
        <p:grpSpPr bwMode="auto">
          <a:xfrm>
            <a:off x="6122991" y="5475294"/>
            <a:ext cx="628650" cy="519113"/>
            <a:chOff x="2897" y="3449"/>
            <a:chExt cx="396" cy="327"/>
          </a:xfrm>
        </p:grpSpPr>
        <p:sp>
          <p:nvSpPr>
            <p:cNvPr id="18474" name="AutoShape 20"/>
            <p:cNvSpPr>
              <a:spLocks noChangeArrowheads="1"/>
            </p:cNvSpPr>
            <p:nvPr/>
          </p:nvSpPr>
          <p:spPr bwMode="auto">
            <a:xfrm>
              <a:off x="2897" y="3449"/>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506643548</a:t>
              </a:r>
            </a:p>
          </p:txBody>
        </p:sp>
        <p:pic>
          <p:nvPicPr>
            <p:cNvPr id="18475" name="Picture 21"/>
            <p:cNvPicPr>
              <a:picLocks noChangeAspect="1" noChangeArrowheads="1"/>
            </p:cNvPicPr>
            <p:nvPr/>
          </p:nvPicPr>
          <p:blipFill>
            <a:blip r:embed="rId3">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453" name="Group 22"/>
          <p:cNvGrpSpPr>
            <a:grpSpLocks/>
          </p:cNvGrpSpPr>
          <p:nvPr/>
        </p:nvGrpSpPr>
        <p:grpSpPr bwMode="auto">
          <a:xfrm>
            <a:off x="4346573" y="5449894"/>
            <a:ext cx="628650" cy="569913"/>
            <a:chOff x="1778" y="3433"/>
            <a:chExt cx="396" cy="359"/>
          </a:xfrm>
        </p:grpSpPr>
        <p:sp>
          <p:nvSpPr>
            <p:cNvPr id="18472" name="AutoShape 23"/>
            <p:cNvSpPr>
              <a:spLocks noChangeArrowheads="1"/>
            </p:cNvSpPr>
            <p:nvPr/>
          </p:nvSpPr>
          <p:spPr bwMode="auto">
            <a:xfrm>
              <a:off x="1778" y="3433"/>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233667136</a:t>
              </a:r>
            </a:p>
          </p:txBody>
        </p:sp>
        <p:pic>
          <p:nvPicPr>
            <p:cNvPr id="18473"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454" name="Group 25"/>
          <p:cNvGrpSpPr>
            <a:grpSpLocks/>
          </p:cNvGrpSpPr>
          <p:nvPr/>
        </p:nvGrpSpPr>
        <p:grpSpPr bwMode="auto">
          <a:xfrm>
            <a:off x="3430589" y="5445131"/>
            <a:ext cx="579437" cy="577851"/>
            <a:chOff x="1201" y="3430"/>
            <a:chExt cx="365" cy="364"/>
          </a:xfrm>
        </p:grpSpPr>
        <p:sp>
          <p:nvSpPr>
            <p:cNvPr id="18470" name="AutoShape 26"/>
            <p:cNvSpPr>
              <a:spLocks noChangeArrowheads="1"/>
            </p:cNvSpPr>
            <p:nvPr/>
          </p:nvSpPr>
          <p:spPr bwMode="auto">
            <a:xfrm>
              <a:off x="1201" y="3430"/>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281942902</a:t>
              </a:r>
            </a:p>
          </p:txBody>
        </p:sp>
        <p:pic>
          <p:nvPicPr>
            <p:cNvPr id="18471"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455" name="Group 28"/>
          <p:cNvGrpSpPr>
            <a:grpSpLocks/>
          </p:cNvGrpSpPr>
          <p:nvPr/>
        </p:nvGrpSpPr>
        <p:grpSpPr bwMode="auto">
          <a:xfrm>
            <a:off x="9288458" y="5480056"/>
            <a:ext cx="727074" cy="508001"/>
            <a:chOff x="4891" y="3452"/>
            <a:chExt cx="458" cy="320"/>
          </a:xfrm>
        </p:grpSpPr>
        <p:sp>
          <p:nvSpPr>
            <p:cNvPr id="18468" name="AutoShape 29"/>
            <p:cNvSpPr>
              <a:spLocks noChangeArrowheads="1"/>
            </p:cNvSpPr>
            <p:nvPr/>
          </p:nvSpPr>
          <p:spPr bwMode="auto">
            <a:xfrm>
              <a:off x="4928" y="3452"/>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155778322</a:t>
              </a:r>
            </a:p>
          </p:txBody>
        </p:sp>
        <p:pic>
          <p:nvPicPr>
            <p:cNvPr id="18469" name="Picture 30"/>
            <p:cNvPicPr>
              <a:picLocks noChangeAspect="1" noChangeArrowheads="1"/>
            </p:cNvPicPr>
            <p:nvPr/>
          </p:nvPicPr>
          <p:blipFill>
            <a:blip r:embed="rId6">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456" name="Group 31"/>
          <p:cNvGrpSpPr>
            <a:grpSpLocks/>
          </p:cNvGrpSpPr>
          <p:nvPr/>
        </p:nvGrpSpPr>
        <p:grpSpPr bwMode="auto">
          <a:xfrm>
            <a:off x="8120060" y="4014788"/>
            <a:ext cx="1311274" cy="2832099"/>
            <a:chOff x="4155" y="2529"/>
            <a:chExt cx="826" cy="1784"/>
          </a:xfrm>
        </p:grpSpPr>
        <p:sp>
          <p:nvSpPr>
            <p:cNvPr id="18466" name="Freeform 32"/>
            <p:cNvSpPr>
              <a:spLocks noChangeArrowheads="1"/>
            </p:cNvSpPr>
            <p:nvPr/>
          </p:nvSpPr>
          <p:spPr bwMode="auto">
            <a:xfrm>
              <a:off x="4155" y="2529"/>
              <a:ext cx="826" cy="1784"/>
            </a:xfrm>
            <a:custGeom>
              <a:avLst/>
              <a:gdLst>
                <a:gd name="T0" fmla="*/ 1475 w 3644"/>
                <a:gd name="T1" fmla="*/ 0 h 7868"/>
                <a:gd name="T2" fmla="*/ 0 w 3644"/>
                <a:gd name="T3" fmla="*/ 4213 h 7868"/>
                <a:gd name="T4" fmla="*/ 445 w 3644"/>
                <a:gd name="T5" fmla="*/ 4920 h 7868"/>
                <a:gd name="T6" fmla="*/ 189 w 3644"/>
                <a:gd name="T7" fmla="*/ 5414 h 7868"/>
                <a:gd name="T8" fmla="*/ 1068 w 3644"/>
                <a:gd name="T9" fmla="*/ 7867 h 7868"/>
                <a:gd name="T10" fmla="*/ 3643 w 3644"/>
                <a:gd name="T11" fmla="*/ 5149 h 7868"/>
                <a:gd name="T12" fmla="*/ 1475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67" name="AutoShape 33"/>
            <p:cNvSpPr>
              <a:spLocks noChangeArrowheads="1"/>
            </p:cNvSpPr>
            <p:nvPr/>
          </p:nvSpPr>
          <p:spPr bwMode="auto">
            <a:xfrm>
              <a:off x="4353" y="3461"/>
              <a:ext cx="357" cy="27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grpSp>
      <p:grpSp>
        <p:nvGrpSpPr>
          <p:cNvPr id="18457" name="Group 34"/>
          <p:cNvGrpSpPr>
            <a:grpSpLocks/>
          </p:cNvGrpSpPr>
          <p:nvPr/>
        </p:nvGrpSpPr>
        <p:grpSpPr bwMode="auto">
          <a:xfrm>
            <a:off x="5237164" y="5465759"/>
            <a:ext cx="579437" cy="558799"/>
            <a:chOff x="2339" y="3443"/>
            <a:chExt cx="365" cy="352"/>
          </a:xfrm>
        </p:grpSpPr>
        <p:pic>
          <p:nvPicPr>
            <p:cNvPr id="18464" name="Picture 35"/>
            <p:cNvPicPr>
              <a:picLocks noChangeAspect="1" noChangeArrowheads="1"/>
            </p:cNvPicPr>
            <p:nvPr/>
          </p:nvPicPr>
          <p:blipFill>
            <a:blip r:embed="rId7">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65" name="AutoShape 36"/>
            <p:cNvSpPr>
              <a:spLocks noChangeArrowheads="1"/>
            </p:cNvSpPr>
            <p:nvPr/>
          </p:nvSpPr>
          <p:spPr bwMode="auto">
            <a:xfrm>
              <a:off x="2339" y="3443"/>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580625685</a:t>
              </a:r>
            </a:p>
          </p:txBody>
        </p:sp>
      </p:grpSp>
      <p:grpSp>
        <p:nvGrpSpPr>
          <p:cNvPr id="18458" name="Group 37"/>
          <p:cNvGrpSpPr>
            <a:grpSpLocks/>
          </p:cNvGrpSpPr>
          <p:nvPr/>
        </p:nvGrpSpPr>
        <p:grpSpPr bwMode="auto">
          <a:xfrm>
            <a:off x="7072314" y="5454656"/>
            <a:ext cx="579437" cy="550863"/>
            <a:chOff x="3495" y="3436"/>
            <a:chExt cx="365" cy="347"/>
          </a:xfrm>
        </p:grpSpPr>
        <p:pic>
          <p:nvPicPr>
            <p:cNvPr id="18462"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0" y="3511"/>
              <a:ext cx="29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63" name="AutoShape 39"/>
            <p:cNvSpPr>
              <a:spLocks noChangeArrowheads="1"/>
            </p:cNvSpPr>
            <p:nvPr/>
          </p:nvSpPr>
          <p:spPr bwMode="auto">
            <a:xfrm>
              <a:off x="3495" y="3436"/>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701466868</a:t>
              </a:r>
            </a:p>
          </p:txBody>
        </p:sp>
      </p:grpSp>
      <p:sp>
        <p:nvSpPr>
          <p:cNvPr id="18459" name="AutoShape 40"/>
          <p:cNvSpPr>
            <a:spLocks noChangeArrowheads="1"/>
          </p:cNvSpPr>
          <p:nvPr/>
        </p:nvSpPr>
        <p:spPr bwMode="auto">
          <a:xfrm>
            <a:off x="7553326"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8460" name="Oval 41"/>
          <p:cNvSpPr>
            <a:spLocks noChangeArrowheads="1"/>
          </p:cNvSpPr>
          <p:nvPr/>
        </p:nvSpPr>
        <p:spPr bwMode="auto">
          <a:xfrm>
            <a:off x="8388350" y="895350"/>
            <a:ext cx="1874838" cy="858838"/>
          </a:xfrm>
          <a:prstGeom prst="ellipse">
            <a:avLst/>
          </a:prstGeom>
          <a:solidFill>
            <a:srgbClr val="000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sz="2200"/>
          </a:p>
        </p:txBody>
      </p:sp>
      <p:sp>
        <p:nvSpPr>
          <p:cNvPr id="18461" name="AutoShape 42"/>
          <p:cNvSpPr>
            <a:spLocks noChangeArrowheads="1"/>
          </p:cNvSpPr>
          <p:nvPr/>
        </p:nvSpPr>
        <p:spPr bwMode="auto">
          <a:xfrm>
            <a:off x="7680326" y="1103314"/>
            <a:ext cx="2521010" cy="404255"/>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200" b="1"/>
              <a:t>Number 701466868</a:t>
            </a:r>
          </a:p>
        </p:txBody>
      </p:sp>
    </p:spTree>
    <p:extLst>
      <p:ext uri="{BB962C8B-B14F-4D97-AF65-F5344CB8AC3E}">
        <p14:creationId xmlns:p14="http://schemas.microsoft.com/office/powerpoint/2010/main" val="1652984871"/>
      </p:ext>
    </p:extLst>
  </p:cSld>
  <p:clrMapOvr>
    <a:masterClrMapping/>
  </p:clrMapOvr>
  <p:transition>
    <p:pull dir="l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Searching for a Key</a:t>
            </a:r>
          </a:p>
        </p:txBody>
      </p:sp>
      <p:sp>
        <p:nvSpPr>
          <p:cNvPr id="19459" name="Rectangle 2"/>
          <p:cNvSpPr>
            <a:spLocks noGrp="1" noChangeArrowheads="1"/>
          </p:cNvSpPr>
          <p:nvPr>
            <p:ph type="body" idx="1"/>
          </p:nvPr>
        </p:nvSpPr>
        <p:spPr>
          <a:xfrm>
            <a:off x="2209801" y="1774825"/>
            <a:ext cx="5102225"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solidFill>
                  <a:schemeClr val="tx1"/>
                </a:solidFill>
                <a:effectLst/>
              </a:rPr>
              <a:t>Calculate the hash value.</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solidFill>
                  <a:schemeClr val="tx1"/>
                </a:solidFill>
                <a:effectLst/>
              </a:rPr>
              <a:t>Check that location of the array for the key.</a:t>
            </a:r>
          </a:p>
        </p:txBody>
      </p:sp>
      <p:sp>
        <p:nvSpPr>
          <p:cNvPr id="19460" name="Freeform 3"/>
          <p:cNvSpPr>
            <a:spLocks noChangeArrowheads="1"/>
          </p:cNvSpPr>
          <p:nvPr/>
        </p:nvSpPr>
        <p:spPr bwMode="auto">
          <a:xfrm>
            <a:off x="8342314" y="3355976"/>
            <a:ext cx="1309687" cy="2830513"/>
          </a:xfrm>
          <a:custGeom>
            <a:avLst/>
            <a:gdLst>
              <a:gd name="T0" fmla="*/ 1473 w 3639"/>
              <a:gd name="T1" fmla="*/ 0 h 7864"/>
              <a:gd name="T2" fmla="*/ 0 w 3639"/>
              <a:gd name="T3" fmla="*/ 4211 h 7864"/>
              <a:gd name="T4" fmla="*/ 445 w 3639"/>
              <a:gd name="T5" fmla="*/ 4917 h 7864"/>
              <a:gd name="T6" fmla="*/ 189 w 3639"/>
              <a:gd name="T7" fmla="*/ 5411 h 7864"/>
              <a:gd name="T8" fmla="*/ 1067 w 3639"/>
              <a:gd name="T9" fmla="*/ 7863 h 7864"/>
              <a:gd name="T10" fmla="*/ 3638 w 3639"/>
              <a:gd name="T11" fmla="*/ 5146 h 7864"/>
              <a:gd name="T12" fmla="*/ 1473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61" name="AutoShape 4"/>
          <p:cNvSpPr>
            <a:spLocks noChangeArrowheads="1"/>
          </p:cNvSpPr>
          <p:nvPr/>
        </p:nvSpPr>
        <p:spPr bwMode="auto">
          <a:xfrm>
            <a:off x="2363789"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9462" name="Line 5"/>
          <p:cNvSpPr>
            <a:spLocks noChangeShapeType="1"/>
          </p:cNvSpPr>
          <p:nvPr/>
        </p:nvSpPr>
        <p:spPr bwMode="auto">
          <a:xfrm>
            <a:off x="3276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3" name="Line 6"/>
          <p:cNvSpPr>
            <a:spLocks noChangeShapeType="1"/>
          </p:cNvSpPr>
          <p:nvPr/>
        </p:nvSpPr>
        <p:spPr bwMode="auto">
          <a:xfrm>
            <a:off x="4191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4" name="Line 7"/>
          <p:cNvSpPr>
            <a:spLocks noChangeShapeType="1"/>
          </p:cNvSpPr>
          <p:nvPr/>
        </p:nvSpPr>
        <p:spPr bwMode="auto">
          <a:xfrm>
            <a:off x="5103814"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5" name="Line 8"/>
          <p:cNvSpPr>
            <a:spLocks noChangeShapeType="1"/>
          </p:cNvSpPr>
          <p:nvPr/>
        </p:nvSpPr>
        <p:spPr bwMode="auto">
          <a:xfrm>
            <a:off x="60198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6" name="Line 9"/>
          <p:cNvSpPr>
            <a:spLocks noChangeShapeType="1"/>
          </p:cNvSpPr>
          <p:nvPr/>
        </p:nvSpPr>
        <p:spPr bwMode="auto">
          <a:xfrm>
            <a:off x="69342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7" name="Line 10"/>
          <p:cNvSpPr>
            <a:spLocks noChangeShapeType="1"/>
          </p:cNvSpPr>
          <p:nvPr/>
        </p:nvSpPr>
        <p:spPr bwMode="auto">
          <a:xfrm>
            <a:off x="7848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8" name="AutoShape 11"/>
          <p:cNvSpPr>
            <a:spLocks noChangeArrowheads="1"/>
          </p:cNvSpPr>
          <p:nvPr/>
        </p:nvSpPr>
        <p:spPr bwMode="auto">
          <a:xfrm>
            <a:off x="2484438"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19469" name="AutoShape 12"/>
          <p:cNvSpPr>
            <a:spLocks noChangeArrowheads="1"/>
          </p:cNvSpPr>
          <p:nvPr/>
        </p:nvSpPr>
        <p:spPr bwMode="auto">
          <a:xfrm>
            <a:off x="33598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19470" name="AutoShape 13"/>
          <p:cNvSpPr>
            <a:spLocks noChangeArrowheads="1"/>
          </p:cNvSpPr>
          <p:nvPr/>
        </p:nvSpPr>
        <p:spPr bwMode="auto">
          <a:xfrm>
            <a:off x="42742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19471" name="AutoShape 14"/>
          <p:cNvSpPr>
            <a:spLocks noChangeArrowheads="1"/>
          </p:cNvSpPr>
          <p:nvPr/>
        </p:nvSpPr>
        <p:spPr bwMode="auto">
          <a:xfrm>
            <a:off x="51553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19472" name="AutoShape 15"/>
          <p:cNvSpPr>
            <a:spLocks noChangeArrowheads="1"/>
          </p:cNvSpPr>
          <p:nvPr/>
        </p:nvSpPr>
        <p:spPr bwMode="auto">
          <a:xfrm>
            <a:off x="60697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19473" name="AutoShape 16"/>
          <p:cNvSpPr>
            <a:spLocks noChangeArrowheads="1"/>
          </p:cNvSpPr>
          <p:nvPr/>
        </p:nvSpPr>
        <p:spPr bwMode="auto">
          <a:xfrm>
            <a:off x="704129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19474" name="AutoShape 17"/>
          <p:cNvSpPr>
            <a:spLocks noChangeArrowheads="1"/>
          </p:cNvSpPr>
          <p:nvPr/>
        </p:nvSpPr>
        <p:spPr bwMode="auto">
          <a:xfrm>
            <a:off x="9193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9475" name="AutoShape 18"/>
          <p:cNvSpPr>
            <a:spLocks noChangeArrowheads="1"/>
          </p:cNvSpPr>
          <p:nvPr/>
        </p:nvSpPr>
        <p:spPr bwMode="auto">
          <a:xfrm>
            <a:off x="9348788" y="4879976"/>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grpSp>
        <p:nvGrpSpPr>
          <p:cNvPr id="19476" name="Group 19"/>
          <p:cNvGrpSpPr>
            <a:grpSpLocks/>
          </p:cNvGrpSpPr>
          <p:nvPr/>
        </p:nvGrpSpPr>
        <p:grpSpPr bwMode="auto">
          <a:xfrm>
            <a:off x="6122991" y="5475294"/>
            <a:ext cx="628650" cy="519113"/>
            <a:chOff x="2897" y="3449"/>
            <a:chExt cx="396" cy="327"/>
          </a:xfrm>
        </p:grpSpPr>
        <p:sp>
          <p:nvSpPr>
            <p:cNvPr id="19504" name="AutoShape 20"/>
            <p:cNvSpPr>
              <a:spLocks noChangeArrowheads="1"/>
            </p:cNvSpPr>
            <p:nvPr/>
          </p:nvSpPr>
          <p:spPr bwMode="auto">
            <a:xfrm>
              <a:off x="2897" y="3449"/>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506643548</a:t>
              </a:r>
            </a:p>
          </p:txBody>
        </p:sp>
        <p:pic>
          <p:nvPicPr>
            <p:cNvPr id="19505" name="Picture 21"/>
            <p:cNvPicPr>
              <a:picLocks noChangeAspect="1" noChangeArrowheads="1"/>
            </p:cNvPicPr>
            <p:nvPr/>
          </p:nvPicPr>
          <p:blipFill>
            <a:blip r:embed="rId3">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77" name="Group 22"/>
          <p:cNvGrpSpPr>
            <a:grpSpLocks/>
          </p:cNvGrpSpPr>
          <p:nvPr/>
        </p:nvGrpSpPr>
        <p:grpSpPr bwMode="auto">
          <a:xfrm>
            <a:off x="4346573" y="5449894"/>
            <a:ext cx="628650" cy="569913"/>
            <a:chOff x="1778" y="3433"/>
            <a:chExt cx="396" cy="359"/>
          </a:xfrm>
        </p:grpSpPr>
        <p:sp>
          <p:nvSpPr>
            <p:cNvPr id="19502" name="AutoShape 23"/>
            <p:cNvSpPr>
              <a:spLocks noChangeArrowheads="1"/>
            </p:cNvSpPr>
            <p:nvPr/>
          </p:nvSpPr>
          <p:spPr bwMode="auto">
            <a:xfrm>
              <a:off x="1778" y="3433"/>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233667136</a:t>
              </a:r>
            </a:p>
          </p:txBody>
        </p:sp>
        <p:pic>
          <p:nvPicPr>
            <p:cNvPr id="19503"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78" name="Group 25"/>
          <p:cNvGrpSpPr>
            <a:grpSpLocks/>
          </p:cNvGrpSpPr>
          <p:nvPr/>
        </p:nvGrpSpPr>
        <p:grpSpPr bwMode="auto">
          <a:xfrm>
            <a:off x="3430589" y="5445131"/>
            <a:ext cx="579437" cy="577851"/>
            <a:chOff x="1201" y="3430"/>
            <a:chExt cx="365" cy="364"/>
          </a:xfrm>
        </p:grpSpPr>
        <p:sp>
          <p:nvSpPr>
            <p:cNvPr id="19500" name="AutoShape 26"/>
            <p:cNvSpPr>
              <a:spLocks noChangeArrowheads="1"/>
            </p:cNvSpPr>
            <p:nvPr/>
          </p:nvSpPr>
          <p:spPr bwMode="auto">
            <a:xfrm>
              <a:off x="1201" y="3430"/>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281942902</a:t>
              </a:r>
            </a:p>
          </p:txBody>
        </p:sp>
        <p:pic>
          <p:nvPicPr>
            <p:cNvPr id="19501"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79" name="Group 28"/>
          <p:cNvGrpSpPr>
            <a:grpSpLocks/>
          </p:cNvGrpSpPr>
          <p:nvPr/>
        </p:nvGrpSpPr>
        <p:grpSpPr bwMode="auto">
          <a:xfrm>
            <a:off x="9288458" y="5480056"/>
            <a:ext cx="727074" cy="508001"/>
            <a:chOff x="4891" y="3452"/>
            <a:chExt cx="458" cy="320"/>
          </a:xfrm>
        </p:grpSpPr>
        <p:sp>
          <p:nvSpPr>
            <p:cNvPr id="19498" name="AutoShape 29"/>
            <p:cNvSpPr>
              <a:spLocks noChangeArrowheads="1"/>
            </p:cNvSpPr>
            <p:nvPr/>
          </p:nvSpPr>
          <p:spPr bwMode="auto">
            <a:xfrm>
              <a:off x="4928" y="3452"/>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155778322</a:t>
              </a:r>
            </a:p>
          </p:txBody>
        </p:sp>
        <p:pic>
          <p:nvPicPr>
            <p:cNvPr id="19499" name="Picture 30"/>
            <p:cNvPicPr>
              <a:picLocks noChangeAspect="1" noChangeArrowheads="1"/>
            </p:cNvPicPr>
            <p:nvPr/>
          </p:nvPicPr>
          <p:blipFill>
            <a:blip r:embed="rId6">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80" name="Group 31"/>
          <p:cNvGrpSpPr>
            <a:grpSpLocks/>
          </p:cNvGrpSpPr>
          <p:nvPr/>
        </p:nvGrpSpPr>
        <p:grpSpPr bwMode="auto">
          <a:xfrm>
            <a:off x="8120060" y="4014788"/>
            <a:ext cx="1311274" cy="2832099"/>
            <a:chOff x="4155" y="2529"/>
            <a:chExt cx="826" cy="1784"/>
          </a:xfrm>
        </p:grpSpPr>
        <p:sp>
          <p:nvSpPr>
            <p:cNvPr id="19496" name="Freeform 32"/>
            <p:cNvSpPr>
              <a:spLocks noChangeArrowheads="1"/>
            </p:cNvSpPr>
            <p:nvPr/>
          </p:nvSpPr>
          <p:spPr bwMode="auto">
            <a:xfrm>
              <a:off x="4155" y="2529"/>
              <a:ext cx="826" cy="1784"/>
            </a:xfrm>
            <a:custGeom>
              <a:avLst/>
              <a:gdLst>
                <a:gd name="T0" fmla="*/ 1475 w 3644"/>
                <a:gd name="T1" fmla="*/ 0 h 7868"/>
                <a:gd name="T2" fmla="*/ 0 w 3644"/>
                <a:gd name="T3" fmla="*/ 4213 h 7868"/>
                <a:gd name="T4" fmla="*/ 445 w 3644"/>
                <a:gd name="T5" fmla="*/ 4920 h 7868"/>
                <a:gd name="T6" fmla="*/ 189 w 3644"/>
                <a:gd name="T7" fmla="*/ 5414 h 7868"/>
                <a:gd name="T8" fmla="*/ 1068 w 3644"/>
                <a:gd name="T9" fmla="*/ 7867 h 7868"/>
                <a:gd name="T10" fmla="*/ 3643 w 3644"/>
                <a:gd name="T11" fmla="*/ 5149 h 7868"/>
                <a:gd name="T12" fmla="*/ 1475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97" name="AutoShape 33"/>
            <p:cNvSpPr>
              <a:spLocks noChangeArrowheads="1"/>
            </p:cNvSpPr>
            <p:nvPr/>
          </p:nvSpPr>
          <p:spPr bwMode="auto">
            <a:xfrm>
              <a:off x="4353" y="3461"/>
              <a:ext cx="357" cy="27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grpSp>
      <p:grpSp>
        <p:nvGrpSpPr>
          <p:cNvPr id="19481" name="Group 34"/>
          <p:cNvGrpSpPr>
            <a:grpSpLocks/>
          </p:cNvGrpSpPr>
          <p:nvPr/>
        </p:nvGrpSpPr>
        <p:grpSpPr bwMode="auto">
          <a:xfrm>
            <a:off x="5237164" y="5465759"/>
            <a:ext cx="579437" cy="558799"/>
            <a:chOff x="2339" y="3443"/>
            <a:chExt cx="365" cy="352"/>
          </a:xfrm>
        </p:grpSpPr>
        <p:pic>
          <p:nvPicPr>
            <p:cNvPr id="19494" name="Picture 35"/>
            <p:cNvPicPr>
              <a:picLocks noChangeAspect="1" noChangeArrowheads="1"/>
            </p:cNvPicPr>
            <p:nvPr/>
          </p:nvPicPr>
          <p:blipFill>
            <a:blip r:embed="rId7">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95" name="AutoShape 36"/>
            <p:cNvSpPr>
              <a:spLocks noChangeArrowheads="1"/>
            </p:cNvSpPr>
            <p:nvPr/>
          </p:nvSpPr>
          <p:spPr bwMode="auto">
            <a:xfrm>
              <a:off x="2339" y="3443"/>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580625685</a:t>
              </a:r>
            </a:p>
          </p:txBody>
        </p:sp>
      </p:grpSp>
      <p:grpSp>
        <p:nvGrpSpPr>
          <p:cNvPr id="19482" name="Group 37"/>
          <p:cNvGrpSpPr>
            <a:grpSpLocks/>
          </p:cNvGrpSpPr>
          <p:nvPr/>
        </p:nvGrpSpPr>
        <p:grpSpPr bwMode="auto">
          <a:xfrm>
            <a:off x="7072314" y="5454656"/>
            <a:ext cx="579437" cy="550863"/>
            <a:chOff x="3495" y="3436"/>
            <a:chExt cx="365" cy="347"/>
          </a:xfrm>
        </p:grpSpPr>
        <p:pic>
          <p:nvPicPr>
            <p:cNvPr id="19492"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0" y="3511"/>
              <a:ext cx="29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93" name="AutoShape 39"/>
            <p:cNvSpPr>
              <a:spLocks noChangeArrowheads="1"/>
            </p:cNvSpPr>
            <p:nvPr/>
          </p:nvSpPr>
          <p:spPr bwMode="auto">
            <a:xfrm>
              <a:off x="3495" y="3436"/>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701466868</a:t>
              </a:r>
            </a:p>
          </p:txBody>
        </p:sp>
      </p:grpSp>
      <p:sp>
        <p:nvSpPr>
          <p:cNvPr id="19483" name="AutoShape 40"/>
          <p:cNvSpPr>
            <a:spLocks noChangeArrowheads="1"/>
          </p:cNvSpPr>
          <p:nvPr/>
        </p:nvSpPr>
        <p:spPr bwMode="auto">
          <a:xfrm>
            <a:off x="7553326"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9484" name="Oval 41"/>
          <p:cNvSpPr>
            <a:spLocks noChangeArrowheads="1"/>
          </p:cNvSpPr>
          <p:nvPr/>
        </p:nvSpPr>
        <p:spPr bwMode="auto">
          <a:xfrm>
            <a:off x="8388350" y="895350"/>
            <a:ext cx="1874838" cy="858838"/>
          </a:xfrm>
          <a:prstGeom prst="ellipse">
            <a:avLst/>
          </a:prstGeom>
          <a:solidFill>
            <a:srgbClr val="000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19485" name="AutoShape 42"/>
          <p:cNvSpPr>
            <a:spLocks noChangeArrowheads="1"/>
          </p:cNvSpPr>
          <p:nvPr/>
        </p:nvSpPr>
        <p:spPr bwMode="auto">
          <a:xfrm>
            <a:off x="7680326" y="1103314"/>
            <a:ext cx="2521010" cy="404255"/>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200" b="1" dirty="0"/>
              <a:t>Number 701466868</a:t>
            </a:r>
          </a:p>
        </p:txBody>
      </p:sp>
      <p:grpSp>
        <p:nvGrpSpPr>
          <p:cNvPr id="19486" name="Group 43"/>
          <p:cNvGrpSpPr>
            <a:grpSpLocks/>
          </p:cNvGrpSpPr>
          <p:nvPr/>
        </p:nvGrpSpPr>
        <p:grpSpPr bwMode="auto">
          <a:xfrm>
            <a:off x="8847139" y="3090864"/>
            <a:ext cx="1800225" cy="1290637"/>
            <a:chOff x="4613" y="1947"/>
            <a:chExt cx="1134" cy="813"/>
          </a:xfrm>
        </p:grpSpPr>
        <p:sp>
          <p:nvSpPr>
            <p:cNvPr id="19490" name="Freeform 44"/>
            <p:cNvSpPr>
              <a:spLocks noChangeArrowheads="1"/>
            </p:cNvSpPr>
            <p:nvPr/>
          </p:nvSpPr>
          <p:spPr bwMode="auto">
            <a:xfrm>
              <a:off x="4613" y="1947"/>
              <a:ext cx="1134" cy="814"/>
            </a:xfrm>
            <a:custGeom>
              <a:avLst/>
              <a:gdLst>
                <a:gd name="T0" fmla="*/ 0 w 5002"/>
                <a:gd name="T1" fmla="*/ 3153 h 3590"/>
                <a:gd name="T2" fmla="*/ 699 w 5002"/>
                <a:gd name="T3" fmla="*/ 3589 h 3590"/>
                <a:gd name="T4" fmla="*/ 4302 w 5002"/>
                <a:gd name="T5" fmla="*/ 3589 h 3590"/>
                <a:gd name="T6" fmla="*/ 5001 w 5002"/>
                <a:gd name="T7" fmla="*/ 3153 h 3590"/>
                <a:gd name="T8" fmla="*/ 5001 w 5002"/>
                <a:gd name="T9" fmla="*/ 904 h 3590"/>
                <a:gd name="T10" fmla="*/ 4302 w 5002"/>
                <a:gd name="T11" fmla="*/ 468 h 3590"/>
                <a:gd name="T12" fmla="*/ 1999 w 5002"/>
                <a:gd name="T13" fmla="*/ 468 h 3590"/>
                <a:gd name="T14" fmla="*/ 342 w 5002"/>
                <a:gd name="T15" fmla="*/ 0 h 3590"/>
                <a:gd name="T16" fmla="*/ 791 w 5002"/>
                <a:gd name="T17" fmla="*/ 468 h 3590"/>
                <a:gd name="T18" fmla="*/ 699 w 5002"/>
                <a:gd name="T19" fmla="*/ 468 h 3590"/>
                <a:gd name="T20" fmla="*/ 0 w 5002"/>
                <a:gd name="T21" fmla="*/ 904 h 3590"/>
                <a:gd name="T22" fmla="*/ 0 w 5002"/>
                <a:gd name="T23" fmla="*/ 3153 h 35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02"/>
                <a:gd name="T37" fmla="*/ 0 h 3590"/>
                <a:gd name="T38" fmla="*/ 5002 w 5002"/>
                <a:gd name="T39" fmla="*/ 3590 h 35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02" h="3590">
                  <a:moveTo>
                    <a:pt x="0" y="3153"/>
                  </a:moveTo>
                  <a:cubicBezTo>
                    <a:pt x="0" y="3589"/>
                    <a:pt x="0" y="3589"/>
                    <a:pt x="699" y="3589"/>
                  </a:cubicBezTo>
                  <a:lnTo>
                    <a:pt x="4302" y="3589"/>
                  </a:lnTo>
                  <a:cubicBezTo>
                    <a:pt x="5001" y="3589"/>
                    <a:pt x="5001" y="3589"/>
                    <a:pt x="5001" y="3153"/>
                  </a:cubicBezTo>
                  <a:lnTo>
                    <a:pt x="5001" y="904"/>
                  </a:lnTo>
                  <a:cubicBezTo>
                    <a:pt x="5001" y="468"/>
                    <a:pt x="5001" y="468"/>
                    <a:pt x="4302" y="468"/>
                  </a:cubicBezTo>
                  <a:lnTo>
                    <a:pt x="1999" y="468"/>
                  </a:lnTo>
                  <a:lnTo>
                    <a:pt x="342" y="0"/>
                  </a:lnTo>
                  <a:lnTo>
                    <a:pt x="791" y="468"/>
                  </a:lnTo>
                  <a:lnTo>
                    <a:pt x="699" y="468"/>
                  </a:lnTo>
                  <a:cubicBezTo>
                    <a:pt x="0" y="468"/>
                    <a:pt x="0" y="468"/>
                    <a:pt x="0" y="904"/>
                  </a:cubicBezTo>
                  <a:lnTo>
                    <a:pt x="0" y="3153"/>
                  </a:lnTo>
                </a:path>
              </a:pathLst>
            </a:custGeom>
            <a:solidFill>
              <a:srgbClr val="0000FF"/>
            </a:solidFill>
            <a:ln w="12600">
              <a:solidFill>
                <a:srgbClr val="E0E0E0"/>
              </a:solidFill>
              <a:round/>
              <a:headEnd/>
              <a:tailEnd/>
            </a:ln>
          </p:spPr>
          <p:txBody>
            <a:bodyPr wrap="none" anchor="ctr"/>
            <a:lstStyle/>
            <a:p>
              <a:endParaRPr lang="en-US"/>
            </a:p>
          </p:txBody>
        </p:sp>
        <p:sp>
          <p:nvSpPr>
            <p:cNvPr id="19491" name="AutoShape 45"/>
            <p:cNvSpPr>
              <a:spLocks noChangeArrowheads="1"/>
            </p:cNvSpPr>
            <p:nvPr/>
          </p:nvSpPr>
          <p:spPr bwMode="auto">
            <a:xfrm>
              <a:off x="4614" y="1947"/>
              <a:ext cx="1134" cy="814"/>
            </a:xfrm>
            <a:prstGeom prst="roundRect">
              <a:avLst>
                <a:gd name="adj" fmla="val 12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5000"/>
                </a:lnSpc>
                <a:buClr>
                  <a:srgbClr val="E0E0E0"/>
                </a:buClr>
                <a:buSzPct val="100000"/>
                <a:buFont typeface="Times New Roman" charset="0"/>
                <a:buNone/>
              </a:pPr>
              <a:r>
                <a:rPr lang="en-GB" altLang="en-US" sz="2400" b="1" dirty="0"/>
                <a:t>My hash</a:t>
              </a:r>
            </a:p>
            <a:p>
              <a:pPr algn="ctr">
                <a:buClr>
                  <a:srgbClr val="E0E0E0"/>
                </a:buClr>
                <a:buSzPct val="100000"/>
                <a:buFont typeface="Times New Roman" charset="0"/>
                <a:buNone/>
              </a:pPr>
              <a:r>
                <a:rPr lang="en-GB" altLang="en-US" sz="2400" b="1" dirty="0"/>
                <a:t>value is [2].</a:t>
              </a:r>
            </a:p>
          </p:txBody>
        </p:sp>
      </p:grpSp>
      <p:grpSp>
        <p:nvGrpSpPr>
          <p:cNvPr id="19487" name="Group 46"/>
          <p:cNvGrpSpPr>
            <a:grpSpLocks/>
          </p:cNvGrpSpPr>
          <p:nvPr/>
        </p:nvGrpSpPr>
        <p:grpSpPr bwMode="auto">
          <a:xfrm>
            <a:off x="4560888" y="4070351"/>
            <a:ext cx="1363662" cy="771525"/>
            <a:chOff x="1913" y="2564"/>
            <a:chExt cx="859" cy="486"/>
          </a:xfrm>
        </p:grpSpPr>
        <p:sp>
          <p:nvSpPr>
            <p:cNvPr id="19488" name="Freeform 47"/>
            <p:cNvSpPr>
              <a:spLocks noChangeArrowheads="1"/>
            </p:cNvSpPr>
            <p:nvPr/>
          </p:nvSpPr>
          <p:spPr bwMode="auto">
            <a:xfrm>
              <a:off x="1913" y="2564"/>
              <a:ext cx="860" cy="487"/>
            </a:xfrm>
            <a:custGeom>
              <a:avLst/>
              <a:gdLst>
                <a:gd name="T0" fmla="*/ 0 w 3793"/>
                <a:gd name="T1" fmla="*/ 261 h 2148"/>
                <a:gd name="T2" fmla="*/ 530 w 3793"/>
                <a:gd name="T3" fmla="*/ 0 h 2148"/>
                <a:gd name="T4" fmla="*/ 3262 w 3793"/>
                <a:gd name="T5" fmla="*/ 0 h 2148"/>
                <a:gd name="T6" fmla="*/ 3792 w 3793"/>
                <a:gd name="T7" fmla="*/ 261 h 2148"/>
                <a:gd name="T8" fmla="*/ 3792 w 3793"/>
                <a:gd name="T9" fmla="*/ 1606 h 2148"/>
                <a:gd name="T10" fmla="*/ 3262 w 3793"/>
                <a:gd name="T11" fmla="*/ 1867 h 2148"/>
                <a:gd name="T12" fmla="*/ 1515 w 3793"/>
                <a:gd name="T13" fmla="*/ 1867 h 2148"/>
                <a:gd name="T14" fmla="*/ 259 w 3793"/>
                <a:gd name="T15" fmla="*/ 2147 h 2148"/>
                <a:gd name="T16" fmla="*/ 600 w 3793"/>
                <a:gd name="T17" fmla="*/ 1867 h 2148"/>
                <a:gd name="T18" fmla="*/ 530 w 3793"/>
                <a:gd name="T19" fmla="*/ 1867 h 2148"/>
                <a:gd name="T20" fmla="*/ 0 w 3793"/>
                <a:gd name="T21" fmla="*/ 1606 h 2148"/>
                <a:gd name="T22" fmla="*/ 0 w 3793"/>
                <a:gd name="T23" fmla="*/ 261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93"/>
                <a:gd name="T37" fmla="*/ 0 h 2148"/>
                <a:gd name="T38" fmla="*/ 3793 w 3793"/>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93" h="2148">
                  <a:moveTo>
                    <a:pt x="0" y="261"/>
                  </a:moveTo>
                  <a:cubicBezTo>
                    <a:pt x="0" y="0"/>
                    <a:pt x="0" y="0"/>
                    <a:pt x="530" y="0"/>
                  </a:cubicBezTo>
                  <a:lnTo>
                    <a:pt x="3262" y="0"/>
                  </a:lnTo>
                  <a:cubicBezTo>
                    <a:pt x="3792" y="0"/>
                    <a:pt x="3792" y="0"/>
                    <a:pt x="3792" y="261"/>
                  </a:cubicBezTo>
                  <a:lnTo>
                    <a:pt x="3792" y="1606"/>
                  </a:lnTo>
                  <a:cubicBezTo>
                    <a:pt x="3792" y="1867"/>
                    <a:pt x="3792" y="1867"/>
                    <a:pt x="3262" y="1867"/>
                  </a:cubicBezTo>
                  <a:lnTo>
                    <a:pt x="1515" y="1867"/>
                  </a:lnTo>
                  <a:lnTo>
                    <a:pt x="259" y="2147"/>
                  </a:lnTo>
                  <a:lnTo>
                    <a:pt x="600" y="1867"/>
                  </a:lnTo>
                  <a:lnTo>
                    <a:pt x="530" y="1867"/>
                  </a:lnTo>
                  <a:cubicBezTo>
                    <a:pt x="0" y="1867"/>
                    <a:pt x="0" y="1867"/>
                    <a:pt x="0" y="1606"/>
                  </a:cubicBezTo>
                  <a:lnTo>
                    <a:pt x="0" y="261"/>
                  </a:lnTo>
                </a:path>
              </a:pathLst>
            </a:custGeom>
            <a:solidFill>
              <a:srgbClr val="0000FF"/>
            </a:solidFill>
            <a:ln w="12600">
              <a:solidFill>
                <a:srgbClr val="E0E0E0"/>
              </a:solidFill>
              <a:round/>
              <a:headEnd/>
              <a:tailEnd/>
            </a:ln>
          </p:spPr>
          <p:txBody>
            <a:bodyPr wrap="none" anchor="ctr"/>
            <a:lstStyle/>
            <a:p>
              <a:endParaRPr lang="en-US"/>
            </a:p>
          </p:txBody>
        </p:sp>
        <p:sp>
          <p:nvSpPr>
            <p:cNvPr id="19489" name="AutoShape 48"/>
            <p:cNvSpPr>
              <a:spLocks noChangeArrowheads="1"/>
            </p:cNvSpPr>
            <p:nvPr/>
          </p:nvSpPr>
          <p:spPr bwMode="auto">
            <a:xfrm>
              <a:off x="1913" y="2564"/>
              <a:ext cx="860" cy="487"/>
            </a:xfrm>
            <a:prstGeom prst="roundRect">
              <a:avLst>
                <a:gd name="adj" fmla="val 20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5000"/>
                </a:lnSpc>
                <a:buClr>
                  <a:srgbClr val="E0E0E0"/>
                </a:buClr>
                <a:buSzPct val="100000"/>
                <a:buFont typeface="Times New Roman" charset="0"/>
                <a:buNone/>
              </a:pPr>
              <a:r>
                <a:rPr lang="en-GB" altLang="en-US" sz="2400" b="1"/>
                <a:t>Not me.</a:t>
              </a:r>
            </a:p>
          </p:txBody>
        </p:sp>
      </p:grpSp>
    </p:spTree>
    <p:extLst>
      <p:ext uri="{BB962C8B-B14F-4D97-AF65-F5344CB8AC3E}">
        <p14:creationId xmlns:p14="http://schemas.microsoft.com/office/powerpoint/2010/main" val="1643806348"/>
      </p:ext>
    </p:extLst>
  </p:cSld>
  <p:clrMapOvr>
    <a:masterClrMapping/>
  </p:clrMapOvr>
  <p:transition>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a:t>
            </a:r>
          </a:p>
        </p:txBody>
      </p:sp>
      <p:sp>
        <p:nvSpPr>
          <p:cNvPr id="3" name="Content Placeholder 2"/>
          <p:cNvSpPr>
            <a:spLocks noGrp="1"/>
          </p:cNvSpPr>
          <p:nvPr>
            <p:ph idx="1"/>
          </p:nvPr>
        </p:nvSpPr>
        <p:spPr/>
        <p:txBody>
          <a:bodyPr>
            <a:normAutofit/>
          </a:bodyPr>
          <a:lstStyle/>
          <a:p>
            <a:r>
              <a:rPr lang="en-US" sz="2400" dirty="0">
                <a:solidFill>
                  <a:schemeClr val="tx1"/>
                </a:solidFill>
              </a:rPr>
              <a:t>We can think of using the following data structures to maintain information about different phone numbers.</a:t>
            </a:r>
          </a:p>
          <a:p>
            <a:pPr lvl="1"/>
            <a:r>
              <a:rPr lang="en-US" sz="2400" dirty="0">
                <a:solidFill>
                  <a:srgbClr val="C00000"/>
                </a:solidFill>
              </a:rPr>
              <a:t>Array</a:t>
            </a:r>
            <a:r>
              <a:rPr lang="en-US" sz="2400" dirty="0">
                <a:solidFill>
                  <a:schemeClr val="tx1"/>
                </a:solidFill>
              </a:rPr>
              <a:t> of phone numbers and records.</a:t>
            </a:r>
          </a:p>
          <a:p>
            <a:pPr lvl="1"/>
            <a:r>
              <a:rPr lang="en-US" sz="2400" dirty="0">
                <a:solidFill>
                  <a:schemeClr val="accent1">
                    <a:lumMod val="60000"/>
                    <a:lumOff val="40000"/>
                  </a:schemeClr>
                </a:solidFill>
              </a:rPr>
              <a:t>Linked List </a:t>
            </a:r>
            <a:r>
              <a:rPr lang="en-US" sz="2400" dirty="0">
                <a:solidFill>
                  <a:schemeClr val="tx1"/>
                </a:solidFill>
              </a:rPr>
              <a:t>of phone numbers and records.</a:t>
            </a:r>
          </a:p>
          <a:p>
            <a:pPr lvl="1"/>
            <a:r>
              <a:rPr lang="en-US" sz="2400" dirty="0">
                <a:solidFill>
                  <a:srgbClr val="00B050"/>
                </a:solidFill>
              </a:rPr>
              <a:t>Balanced binary search </a:t>
            </a:r>
            <a:r>
              <a:rPr lang="en-US" sz="2400" dirty="0">
                <a:solidFill>
                  <a:schemeClr val="tx1"/>
                </a:solidFill>
              </a:rPr>
              <a:t>tree with phone numbers as keys.</a:t>
            </a:r>
          </a:p>
          <a:p>
            <a:pPr lvl="1"/>
            <a:r>
              <a:rPr lang="en-US" sz="2400" dirty="0">
                <a:solidFill>
                  <a:srgbClr val="00B0F0"/>
                </a:solidFill>
              </a:rPr>
              <a:t>Direct Access Table</a:t>
            </a:r>
            <a:r>
              <a:rPr lang="en-US" sz="2400" dirty="0">
                <a:solidFill>
                  <a:schemeClr val="tx1"/>
                </a:solidFill>
              </a:rPr>
              <a:t> (a </a:t>
            </a:r>
            <a:r>
              <a:rPr lang="en-US" sz="2400" dirty="0">
                <a:solidFill>
                  <a:srgbClr val="FF0000"/>
                </a:solidFill>
              </a:rPr>
              <a:t>big</a:t>
            </a:r>
            <a:r>
              <a:rPr lang="en-US" sz="2400" dirty="0">
                <a:solidFill>
                  <a:schemeClr val="tx1"/>
                </a:solidFill>
              </a:rPr>
              <a:t> array).</a:t>
            </a:r>
          </a:p>
        </p:txBody>
      </p:sp>
    </p:spTree>
    <p:extLst>
      <p:ext uri="{BB962C8B-B14F-4D97-AF65-F5344CB8AC3E}">
        <p14:creationId xmlns:p14="http://schemas.microsoft.com/office/powerpoint/2010/main" val="773987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Searching for a Key</a:t>
            </a:r>
          </a:p>
        </p:txBody>
      </p:sp>
      <p:sp>
        <p:nvSpPr>
          <p:cNvPr id="20483" name="Rectangle 2"/>
          <p:cNvSpPr>
            <a:spLocks noGrp="1" noChangeArrowheads="1"/>
          </p:cNvSpPr>
          <p:nvPr>
            <p:ph type="body" idx="1"/>
          </p:nvPr>
        </p:nvSpPr>
        <p:spPr>
          <a:xfrm>
            <a:off x="2209801" y="1774825"/>
            <a:ext cx="5102225"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solidFill>
                  <a:schemeClr val="tx1"/>
                </a:solidFill>
                <a:effectLst/>
              </a:rPr>
              <a:t>Keep moving forward until you find the key, or you reach an empty spot.</a:t>
            </a:r>
          </a:p>
        </p:txBody>
      </p:sp>
      <p:sp>
        <p:nvSpPr>
          <p:cNvPr id="20484" name="Freeform 3"/>
          <p:cNvSpPr>
            <a:spLocks noChangeArrowheads="1"/>
          </p:cNvSpPr>
          <p:nvPr/>
        </p:nvSpPr>
        <p:spPr bwMode="auto">
          <a:xfrm>
            <a:off x="8342314" y="3355976"/>
            <a:ext cx="1309687" cy="2830513"/>
          </a:xfrm>
          <a:custGeom>
            <a:avLst/>
            <a:gdLst>
              <a:gd name="T0" fmla="*/ 1473 w 3639"/>
              <a:gd name="T1" fmla="*/ 0 h 7864"/>
              <a:gd name="T2" fmla="*/ 0 w 3639"/>
              <a:gd name="T3" fmla="*/ 4211 h 7864"/>
              <a:gd name="T4" fmla="*/ 445 w 3639"/>
              <a:gd name="T5" fmla="*/ 4917 h 7864"/>
              <a:gd name="T6" fmla="*/ 189 w 3639"/>
              <a:gd name="T7" fmla="*/ 5411 h 7864"/>
              <a:gd name="T8" fmla="*/ 1067 w 3639"/>
              <a:gd name="T9" fmla="*/ 7863 h 7864"/>
              <a:gd name="T10" fmla="*/ 3638 w 3639"/>
              <a:gd name="T11" fmla="*/ 5146 h 7864"/>
              <a:gd name="T12" fmla="*/ 1473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85" name="AutoShape 4"/>
          <p:cNvSpPr>
            <a:spLocks noChangeArrowheads="1"/>
          </p:cNvSpPr>
          <p:nvPr/>
        </p:nvSpPr>
        <p:spPr bwMode="auto">
          <a:xfrm>
            <a:off x="2363789"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0486" name="Line 5"/>
          <p:cNvSpPr>
            <a:spLocks noChangeShapeType="1"/>
          </p:cNvSpPr>
          <p:nvPr/>
        </p:nvSpPr>
        <p:spPr bwMode="auto">
          <a:xfrm>
            <a:off x="3276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7" name="Line 6"/>
          <p:cNvSpPr>
            <a:spLocks noChangeShapeType="1"/>
          </p:cNvSpPr>
          <p:nvPr/>
        </p:nvSpPr>
        <p:spPr bwMode="auto">
          <a:xfrm>
            <a:off x="4191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8" name="Line 7"/>
          <p:cNvSpPr>
            <a:spLocks noChangeShapeType="1"/>
          </p:cNvSpPr>
          <p:nvPr/>
        </p:nvSpPr>
        <p:spPr bwMode="auto">
          <a:xfrm>
            <a:off x="5103814"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9" name="Line 8"/>
          <p:cNvSpPr>
            <a:spLocks noChangeShapeType="1"/>
          </p:cNvSpPr>
          <p:nvPr/>
        </p:nvSpPr>
        <p:spPr bwMode="auto">
          <a:xfrm>
            <a:off x="60198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0" name="Line 9"/>
          <p:cNvSpPr>
            <a:spLocks noChangeShapeType="1"/>
          </p:cNvSpPr>
          <p:nvPr/>
        </p:nvSpPr>
        <p:spPr bwMode="auto">
          <a:xfrm>
            <a:off x="69342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1" name="Line 10"/>
          <p:cNvSpPr>
            <a:spLocks noChangeShapeType="1"/>
          </p:cNvSpPr>
          <p:nvPr/>
        </p:nvSpPr>
        <p:spPr bwMode="auto">
          <a:xfrm>
            <a:off x="7848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2" name="AutoShape 11"/>
          <p:cNvSpPr>
            <a:spLocks noChangeArrowheads="1"/>
          </p:cNvSpPr>
          <p:nvPr/>
        </p:nvSpPr>
        <p:spPr bwMode="auto">
          <a:xfrm>
            <a:off x="2484438"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20493" name="AutoShape 12"/>
          <p:cNvSpPr>
            <a:spLocks noChangeArrowheads="1"/>
          </p:cNvSpPr>
          <p:nvPr/>
        </p:nvSpPr>
        <p:spPr bwMode="auto">
          <a:xfrm>
            <a:off x="33598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20494" name="AutoShape 13"/>
          <p:cNvSpPr>
            <a:spLocks noChangeArrowheads="1"/>
          </p:cNvSpPr>
          <p:nvPr/>
        </p:nvSpPr>
        <p:spPr bwMode="auto">
          <a:xfrm>
            <a:off x="42742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20495" name="AutoShape 14"/>
          <p:cNvSpPr>
            <a:spLocks noChangeArrowheads="1"/>
          </p:cNvSpPr>
          <p:nvPr/>
        </p:nvSpPr>
        <p:spPr bwMode="auto">
          <a:xfrm>
            <a:off x="51553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20496" name="AutoShape 15"/>
          <p:cNvSpPr>
            <a:spLocks noChangeArrowheads="1"/>
          </p:cNvSpPr>
          <p:nvPr/>
        </p:nvSpPr>
        <p:spPr bwMode="auto">
          <a:xfrm>
            <a:off x="60697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20497" name="AutoShape 16"/>
          <p:cNvSpPr>
            <a:spLocks noChangeArrowheads="1"/>
          </p:cNvSpPr>
          <p:nvPr/>
        </p:nvSpPr>
        <p:spPr bwMode="auto">
          <a:xfrm>
            <a:off x="704129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20498" name="AutoShape 17"/>
          <p:cNvSpPr>
            <a:spLocks noChangeArrowheads="1"/>
          </p:cNvSpPr>
          <p:nvPr/>
        </p:nvSpPr>
        <p:spPr bwMode="auto">
          <a:xfrm>
            <a:off x="9193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0499" name="AutoShape 18"/>
          <p:cNvSpPr>
            <a:spLocks noChangeArrowheads="1"/>
          </p:cNvSpPr>
          <p:nvPr/>
        </p:nvSpPr>
        <p:spPr bwMode="auto">
          <a:xfrm>
            <a:off x="9348788" y="4879976"/>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grpSp>
        <p:nvGrpSpPr>
          <p:cNvPr id="20500" name="Group 19"/>
          <p:cNvGrpSpPr>
            <a:grpSpLocks/>
          </p:cNvGrpSpPr>
          <p:nvPr/>
        </p:nvGrpSpPr>
        <p:grpSpPr bwMode="auto">
          <a:xfrm>
            <a:off x="6122991" y="5475294"/>
            <a:ext cx="628650" cy="519113"/>
            <a:chOff x="2897" y="3449"/>
            <a:chExt cx="396" cy="327"/>
          </a:xfrm>
        </p:grpSpPr>
        <p:sp>
          <p:nvSpPr>
            <p:cNvPr id="20528" name="AutoShape 20"/>
            <p:cNvSpPr>
              <a:spLocks noChangeArrowheads="1"/>
            </p:cNvSpPr>
            <p:nvPr/>
          </p:nvSpPr>
          <p:spPr bwMode="auto">
            <a:xfrm>
              <a:off x="2897" y="3449"/>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506643548</a:t>
              </a:r>
            </a:p>
          </p:txBody>
        </p:sp>
        <p:pic>
          <p:nvPicPr>
            <p:cNvPr id="20529" name="Picture 21"/>
            <p:cNvPicPr>
              <a:picLocks noChangeAspect="1" noChangeArrowheads="1"/>
            </p:cNvPicPr>
            <p:nvPr/>
          </p:nvPicPr>
          <p:blipFill>
            <a:blip r:embed="rId3">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501" name="Group 22"/>
          <p:cNvGrpSpPr>
            <a:grpSpLocks/>
          </p:cNvGrpSpPr>
          <p:nvPr/>
        </p:nvGrpSpPr>
        <p:grpSpPr bwMode="auto">
          <a:xfrm>
            <a:off x="4346573" y="5449894"/>
            <a:ext cx="628650" cy="569913"/>
            <a:chOff x="1778" y="3433"/>
            <a:chExt cx="396" cy="359"/>
          </a:xfrm>
        </p:grpSpPr>
        <p:sp>
          <p:nvSpPr>
            <p:cNvPr id="20526" name="AutoShape 23"/>
            <p:cNvSpPr>
              <a:spLocks noChangeArrowheads="1"/>
            </p:cNvSpPr>
            <p:nvPr/>
          </p:nvSpPr>
          <p:spPr bwMode="auto">
            <a:xfrm>
              <a:off x="1778" y="3433"/>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233667136</a:t>
              </a:r>
            </a:p>
          </p:txBody>
        </p:sp>
        <p:pic>
          <p:nvPicPr>
            <p:cNvPr id="20527"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502" name="Group 25"/>
          <p:cNvGrpSpPr>
            <a:grpSpLocks/>
          </p:cNvGrpSpPr>
          <p:nvPr/>
        </p:nvGrpSpPr>
        <p:grpSpPr bwMode="auto">
          <a:xfrm>
            <a:off x="3430589" y="5445131"/>
            <a:ext cx="579437" cy="577851"/>
            <a:chOff x="1201" y="3430"/>
            <a:chExt cx="365" cy="364"/>
          </a:xfrm>
        </p:grpSpPr>
        <p:sp>
          <p:nvSpPr>
            <p:cNvPr id="20524" name="AutoShape 26"/>
            <p:cNvSpPr>
              <a:spLocks noChangeArrowheads="1"/>
            </p:cNvSpPr>
            <p:nvPr/>
          </p:nvSpPr>
          <p:spPr bwMode="auto">
            <a:xfrm>
              <a:off x="1201" y="3430"/>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281942902</a:t>
              </a:r>
            </a:p>
          </p:txBody>
        </p:sp>
        <p:pic>
          <p:nvPicPr>
            <p:cNvPr id="20525"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503" name="Group 28"/>
          <p:cNvGrpSpPr>
            <a:grpSpLocks/>
          </p:cNvGrpSpPr>
          <p:nvPr/>
        </p:nvGrpSpPr>
        <p:grpSpPr bwMode="auto">
          <a:xfrm>
            <a:off x="9288458" y="5480056"/>
            <a:ext cx="727074" cy="508001"/>
            <a:chOff x="4891" y="3452"/>
            <a:chExt cx="458" cy="320"/>
          </a:xfrm>
        </p:grpSpPr>
        <p:sp>
          <p:nvSpPr>
            <p:cNvPr id="20522" name="AutoShape 29"/>
            <p:cNvSpPr>
              <a:spLocks noChangeArrowheads="1"/>
            </p:cNvSpPr>
            <p:nvPr/>
          </p:nvSpPr>
          <p:spPr bwMode="auto">
            <a:xfrm>
              <a:off x="4928" y="3452"/>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155778322</a:t>
              </a:r>
            </a:p>
          </p:txBody>
        </p:sp>
        <p:pic>
          <p:nvPicPr>
            <p:cNvPr id="20523" name="Picture 30"/>
            <p:cNvPicPr>
              <a:picLocks noChangeAspect="1" noChangeArrowheads="1"/>
            </p:cNvPicPr>
            <p:nvPr/>
          </p:nvPicPr>
          <p:blipFill>
            <a:blip r:embed="rId6">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504" name="Group 31"/>
          <p:cNvGrpSpPr>
            <a:grpSpLocks/>
          </p:cNvGrpSpPr>
          <p:nvPr/>
        </p:nvGrpSpPr>
        <p:grpSpPr bwMode="auto">
          <a:xfrm>
            <a:off x="8120060" y="4014788"/>
            <a:ext cx="1311274" cy="2832099"/>
            <a:chOff x="4155" y="2529"/>
            <a:chExt cx="826" cy="1784"/>
          </a:xfrm>
        </p:grpSpPr>
        <p:sp>
          <p:nvSpPr>
            <p:cNvPr id="20520" name="Freeform 32"/>
            <p:cNvSpPr>
              <a:spLocks noChangeArrowheads="1"/>
            </p:cNvSpPr>
            <p:nvPr/>
          </p:nvSpPr>
          <p:spPr bwMode="auto">
            <a:xfrm>
              <a:off x="4155" y="2529"/>
              <a:ext cx="826" cy="1784"/>
            </a:xfrm>
            <a:custGeom>
              <a:avLst/>
              <a:gdLst>
                <a:gd name="T0" fmla="*/ 1475 w 3644"/>
                <a:gd name="T1" fmla="*/ 0 h 7868"/>
                <a:gd name="T2" fmla="*/ 0 w 3644"/>
                <a:gd name="T3" fmla="*/ 4213 h 7868"/>
                <a:gd name="T4" fmla="*/ 445 w 3644"/>
                <a:gd name="T5" fmla="*/ 4920 h 7868"/>
                <a:gd name="T6" fmla="*/ 189 w 3644"/>
                <a:gd name="T7" fmla="*/ 5414 h 7868"/>
                <a:gd name="T8" fmla="*/ 1068 w 3644"/>
                <a:gd name="T9" fmla="*/ 7867 h 7868"/>
                <a:gd name="T10" fmla="*/ 3643 w 3644"/>
                <a:gd name="T11" fmla="*/ 5149 h 7868"/>
                <a:gd name="T12" fmla="*/ 1475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521" name="AutoShape 33"/>
            <p:cNvSpPr>
              <a:spLocks noChangeArrowheads="1"/>
            </p:cNvSpPr>
            <p:nvPr/>
          </p:nvSpPr>
          <p:spPr bwMode="auto">
            <a:xfrm>
              <a:off x="4353" y="3461"/>
              <a:ext cx="357" cy="27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grpSp>
      <p:grpSp>
        <p:nvGrpSpPr>
          <p:cNvPr id="20505" name="Group 34"/>
          <p:cNvGrpSpPr>
            <a:grpSpLocks/>
          </p:cNvGrpSpPr>
          <p:nvPr/>
        </p:nvGrpSpPr>
        <p:grpSpPr bwMode="auto">
          <a:xfrm>
            <a:off x="5237164" y="5465759"/>
            <a:ext cx="579437" cy="558799"/>
            <a:chOff x="2339" y="3443"/>
            <a:chExt cx="365" cy="352"/>
          </a:xfrm>
        </p:grpSpPr>
        <p:pic>
          <p:nvPicPr>
            <p:cNvPr id="20518" name="Picture 35"/>
            <p:cNvPicPr>
              <a:picLocks noChangeAspect="1" noChangeArrowheads="1"/>
            </p:cNvPicPr>
            <p:nvPr/>
          </p:nvPicPr>
          <p:blipFill>
            <a:blip r:embed="rId7">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9" name="AutoShape 36"/>
            <p:cNvSpPr>
              <a:spLocks noChangeArrowheads="1"/>
            </p:cNvSpPr>
            <p:nvPr/>
          </p:nvSpPr>
          <p:spPr bwMode="auto">
            <a:xfrm>
              <a:off x="2339" y="3443"/>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580625685</a:t>
              </a:r>
            </a:p>
          </p:txBody>
        </p:sp>
      </p:grpSp>
      <p:grpSp>
        <p:nvGrpSpPr>
          <p:cNvPr id="20506" name="Group 37"/>
          <p:cNvGrpSpPr>
            <a:grpSpLocks/>
          </p:cNvGrpSpPr>
          <p:nvPr/>
        </p:nvGrpSpPr>
        <p:grpSpPr bwMode="auto">
          <a:xfrm>
            <a:off x="7072314" y="5454656"/>
            <a:ext cx="579437" cy="550863"/>
            <a:chOff x="3495" y="3436"/>
            <a:chExt cx="365" cy="347"/>
          </a:xfrm>
        </p:grpSpPr>
        <p:pic>
          <p:nvPicPr>
            <p:cNvPr id="20516"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0" y="3511"/>
              <a:ext cx="29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7" name="AutoShape 39"/>
            <p:cNvSpPr>
              <a:spLocks noChangeArrowheads="1"/>
            </p:cNvSpPr>
            <p:nvPr/>
          </p:nvSpPr>
          <p:spPr bwMode="auto">
            <a:xfrm>
              <a:off x="3495" y="3436"/>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701466868</a:t>
              </a:r>
            </a:p>
          </p:txBody>
        </p:sp>
      </p:grpSp>
      <p:sp>
        <p:nvSpPr>
          <p:cNvPr id="20507" name="AutoShape 40"/>
          <p:cNvSpPr>
            <a:spLocks noChangeArrowheads="1"/>
          </p:cNvSpPr>
          <p:nvPr/>
        </p:nvSpPr>
        <p:spPr bwMode="auto">
          <a:xfrm>
            <a:off x="7553326"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0508" name="Oval 41"/>
          <p:cNvSpPr>
            <a:spLocks noChangeArrowheads="1"/>
          </p:cNvSpPr>
          <p:nvPr/>
        </p:nvSpPr>
        <p:spPr bwMode="auto">
          <a:xfrm>
            <a:off x="8388350" y="895350"/>
            <a:ext cx="1874838" cy="858838"/>
          </a:xfrm>
          <a:prstGeom prst="ellipse">
            <a:avLst/>
          </a:prstGeom>
          <a:solidFill>
            <a:srgbClr val="000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0509" name="AutoShape 42"/>
          <p:cNvSpPr>
            <a:spLocks noChangeArrowheads="1"/>
          </p:cNvSpPr>
          <p:nvPr/>
        </p:nvSpPr>
        <p:spPr bwMode="auto">
          <a:xfrm>
            <a:off x="7680326" y="1103314"/>
            <a:ext cx="2521010" cy="404255"/>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200" b="1" dirty="0"/>
              <a:t>Number 701466868</a:t>
            </a:r>
          </a:p>
        </p:txBody>
      </p:sp>
      <p:grpSp>
        <p:nvGrpSpPr>
          <p:cNvPr id="20510" name="Group 43"/>
          <p:cNvGrpSpPr>
            <a:grpSpLocks/>
          </p:cNvGrpSpPr>
          <p:nvPr/>
        </p:nvGrpSpPr>
        <p:grpSpPr bwMode="auto">
          <a:xfrm>
            <a:off x="8847139" y="3090864"/>
            <a:ext cx="1800225" cy="1290637"/>
            <a:chOff x="4613" y="1947"/>
            <a:chExt cx="1134" cy="813"/>
          </a:xfrm>
        </p:grpSpPr>
        <p:sp>
          <p:nvSpPr>
            <p:cNvPr id="20514" name="Freeform 44"/>
            <p:cNvSpPr>
              <a:spLocks noChangeArrowheads="1"/>
            </p:cNvSpPr>
            <p:nvPr/>
          </p:nvSpPr>
          <p:spPr bwMode="auto">
            <a:xfrm>
              <a:off x="4613" y="1947"/>
              <a:ext cx="1134" cy="814"/>
            </a:xfrm>
            <a:custGeom>
              <a:avLst/>
              <a:gdLst>
                <a:gd name="T0" fmla="*/ 0 w 5002"/>
                <a:gd name="T1" fmla="*/ 3153 h 3590"/>
                <a:gd name="T2" fmla="*/ 699 w 5002"/>
                <a:gd name="T3" fmla="*/ 3589 h 3590"/>
                <a:gd name="T4" fmla="*/ 4302 w 5002"/>
                <a:gd name="T5" fmla="*/ 3589 h 3590"/>
                <a:gd name="T6" fmla="*/ 5001 w 5002"/>
                <a:gd name="T7" fmla="*/ 3153 h 3590"/>
                <a:gd name="T8" fmla="*/ 5001 w 5002"/>
                <a:gd name="T9" fmla="*/ 904 h 3590"/>
                <a:gd name="T10" fmla="*/ 4302 w 5002"/>
                <a:gd name="T11" fmla="*/ 468 h 3590"/>
                <a:gd name="T12" fmla="*/ 1999 w 5002"/>
                <a:gd name="T13" fmla="*/ 468 h 3590"/>
                <a:gd name="T14" fmla="*/ 342 w 5002"/>
                <a:gd name="T15" fmla="*/ 0 h 3590"/>
                <a:gd name="T16" fmla="*/ 791 w 5002"/>
                <a:gd name="T17" fmla="*/ 468 h 3590"/>
                <a:gd name="T18" fmla="*/ 699 w 5002"/>
                <a:gd name="T19" fmla="*/ 468 h 3590"/>
                <a:gd name="T20" fmla="*/ 0 w 5002"/>
                <a:gd name="T21" fmla="*/ 904 h 3590"/>
                <a:gd name="T22" fmla="*/ 0 w 5002"/>
                <a:gd name="T23" fmla="*/ 3153 h 35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02"/>
                <a:gd name="T37" fmla="*/ 0 h 3590"/>
                <a:gd name="T38" fmla="*/ 5002 w 5002"/>
                <a:gd name="T39" fmla="*/ 3590 h 35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02" h="3590">
                  <a:moveTo>
                    <a:pt x="0" y="3153"/>
                  </a:moveTo>
                  <a:cubicBezTo>
                    <a:pt x="0" y="3589"/>
                    <a:pt x="0" y="3589"/>
                    <a:pt x="699" y="3589"/>
                  </a:cubicBezTo>
                  <a:lnTo>
                    <a:pt x="4302" y="3589"/>
                  </a:lnTo>
                  <a:cubicBezTo>
                    <a:pt x="5001" y="3589"/>
                    <a:pt x="5001" y="3589"/>
                    <a:pt x="5001" y="3153"/>
                  </a:cubicBezTo>
                  <a:lnTo>
                    <a:pt x="5001" y="904"/>
                  </a:lnTo>
                  <a:cubicBezTo>
                    <a:pt x="5001" y="468"/>
                    <a:pt x="5001" y="468"/>
                    <a:pt x="4302" y="468"/>
                  </a:cubicBezTo>
                  <a:lnTo>
                    <a:pt x="1999" y="468"/>
                  </a:lnTo>
                  <a:lnTo>
                    <a:pt x="342" y="0"/>
                  </a:lnTo>
                  <a:lnTo>
                    <a:pt x="791" y="468"/>
                  </a:lnTo>
                  <a:lnTo>
                    <a:pt x="699" y="468"/>
                  </a:lnTo>
                  <a:cubicBezTo>
                    <a:pt x="0" y="468"/>
                    <a:pt x="0" y="468"/>
                    <a:pt x="0" y="904"/>
                  </a:cubicBezTo>
                  <a:lnTo>
                    <a:pt x="0" y="3153"/>
                  </a:lnTo>
                </a:path>
              </a:pathLst>
            </a:custGeom>
            <a:solidFill>
              <a:srgbClr val="0000FF"/>
            </a:solidFill>
            <a:ln w="12600">
              <a:solidFill>
                <a:srgbClr val="E0E0E0"/>
              </a:solidFill>
              <a:round/>
              <a:headEnd/>
              <a:tailEnd/>
            </a:ln>
          </p:spPr>
          <p:txBody>
            <a:bodyPr wrap="none" anchor="ctr"/>
            <a:lstStyle/>
            <a:p>
              <a:endParaRPr lang="en-US">
                <a:solidFill>
                  <a:schemeClr val="bg1"/>
                </a:solidFill>
              </a:endParaRPr>
            </a:p>
          </p:txBody>
        </p:sp>
        <p:sp>
          <p:nvSpPr>
            <p:cNvPr id="20515" name="AutoShape 45"/>
            <p:cNvSpPr>
              <a:spLocks noChangeArrowheads="1"/>
            </p:cNvSpPr>
            <p:nvPr/>
          </p:nvSpPr>
          <p:spPr bwMode="auto">
            <a:xfrm>
              <a:off x="4614" y="1947"/>
              <a:ext cx="1134" cy="814"/>
            </a:xfrm>
            <a:prstGeom prst="roundRect">
              <a:avLst>
                <a:gd name="adj" fmla="val 12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5000"/>
                </a:lnSpc>
                <a:buClr>
                  <a:srgbClr val="E0E0E0"/>
                </a:buClr>
                <a:buSzPct val="100000"/>
                <a:buFont typeface="Times New Roman" charset="0"/>
                <a:buNone/>
              </a:pPr>
              <a:r>
                <a:rPr lang="en-GB" altLang="en-US" sz="2400" b="1"/>
                <a:t>My hash</a:t>
              </a:r>
            </a:p>
            <a:p>
              <a:pPr algn="ctr">
                <a:buClr>
                  <a:srgbClr val="E0E0E0"/>
                </a:buClr>
                <a:buSzPct val="100000"/>
                <a:buFont typeface="Times New Roman" charset="0"/>
                <a:buNone/>
              </a:pPr>
              <a:r>
                <a:rPr lang="en-GB" altLang="en-US" sz="2400" b="1"/>
                <a:t>value is [2].</a:t>
              </a:r>
            </a:p>
          </p:txBody>
        </p:sp>
      </p:grpSp>
      <p:grpSp>
        <p:nvGrpSpPr>
          <p:cNvPr id="20511" name="Group 46"/>
          <p:cNvGrpSpPr>
            <a:grpSpLocks/>
          </p:cNvGrpSpPr>
          <p:nvPr/>
        </p:nvGrpSpPr>
        <p:grpSpPr bwMode="auto">
          <a:xfrm>
            <a:off x="5434013" y="4070351"/>
            <a:ext cx="1363662" cy="771525"/>
            <a:chOff x="2463" y="2564"/>
            <a:chExt cx="859" cy="486"/>
          </a:xfrm>
        </p:grpSpPr>
        <p:sp>
          <p:nvSpPr>
            <p:cNvPr id="20512" name="Freeform 47"/>
            <p:cNvSpPr>
              <a:spLocks noChangeArrowheads="1"/>
            </p:cNvSpPr>
            <p:nvPr/>
          </p:nvSpPr>
          <p:spPr bwMode="auto">
            <a:xfrm>
              <a:off x="2463" y="2564"/>
              <a:ext cx="860" cy="487"/>
            </a:xfrm>
            <a:custGeom>
              <a:avLst/>
              <a:gdLst>
                <a:gd name="T0" fmla="*/ 0 w 3794"/>
                <a:gd name="T1" fmla="*/ 261 h 2148"/>
                <a:gd name="T2" fmla="*/ 530 w 3794"/>
                <a:gd name="T3" fmla="*/ 0 h 2148"/>
                <a:gd name="T4" fmla="*/ 3263 w 3794"/>
                <a:gd name="T5" fmla="*/ 0 h 2148"/>
                <a:gd name="T6" fmla="*/ 3793 w 3794"/>
                <a:gd name="T7" fmla="*/ 261 h 2148"/>
                <a:gd name="T8" fmla="*/ 3793 w 3794"/>
                <a:gd name="T9" fmla="*/ 1606 h 2148"/>
                <a:gd name="T10" fmla="*/ 3263 w 3794"/>
                <a:gd name="T11" fmla="*/ 1867 h 2148"/>
                <a:gd name="T12" fmla="*/ 1516 w 3794"/>
                <a:gd name="T13" fmla="*/ 1867 h 2148"/>
                <a:gd name="T14" fmla="*/ 260 w 3794"/>
                <a:gd name="T15" fmla="*/ 2147 h 2148"/>
                <a:gd name="T16" fmla="*/ 600 w 3794"/>
                <a:gd name="T17" fmla="*/ 1867 h 2148"/>
                <a:gd name="T18" fmla="*/ 530 w 3794"/>
                <a:gd name="T19" fmla="*/ 1867 h 2148"/>
                <a:gd name="T20" fmla="*/ 0 w 3794"/>
                <a:gd name="T21" fmla="*/ 1606 h 2148"/>
                <a:gd name="T22" fmla="*/ 0 w 3794"/>
                <a:gd name="T23" fmla="*/ 261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94"/>
                <a:gd name="T37" fmla="*/ 0 h 2148"/>
                <a:gd name="T38" fmla="*/ 3794 w 3794"/>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94" h="2148">
                  <a:moveTo>
                    <a:pt x="0" y="261"/>
                  </a:moveTo>
                  <a:cubicBezTo>
                    <a:pt x="0" y="0"/>
                    <a:pt x="0" y="0"/>
                    <a:pt x="530" y="0"/>
                  </a:cubicBezTo>
                  <a:lnTo>
                    <a:pt x="3263" y="0"/>
                  </a:lnTo>
                  <a:cubicBezTo>
                    <a:pt x="3793" y="0"/>
                    <a:pt x="3793" y="0"/>
                    <a:pt x="3793" y="261"/>
                  </a:cubicBezTo>
                  <a:lnTo>
                    <a:pt x="3793" y="1606"/>
                  </a:lnTo>
                  <a:cubicBezTo>
                    <a:pt x="3793" y="1867"/>
                    <a:pt x="3793" y="1867"/>
                    <a:pt x="3263" y="1867"/>
                  </a:cubicBezTo>
                  <a:lnTo>
                    <a:pt x="1516" y="1867"/>
                  </a:lnTo>
                  <a:lnTo>
                    <a:pt x="260" y="2147"/>
                  </a:lnTo>
                  <a:lnTo>
                    <a:pt x="600" y="1867"/>
                  </a:lnTo>
                  <a:lnTo>
                    <a:pt x="530" y="1867"/>
                  </a:lnTo>
                  <a:cubicBezTo>
                    <a:pt x="0" y="1867"/>
                    <a:pt x="0" y="1867"/>
                    <a:pt x="0" y="1606"/>
                  </a:cubicBezTo>
                  <a:lnTo>
                    <a:pt x="0" y="261"/>
                  </a:lnTo>
                </a:path>
              </a:pathLst>
            </a:custGeom>
            <a:solidFill>
              <a:srgbClr val="0000FF"/>
            </a:solidFill>
            <a:ln w="12600">
              <a:solidFill>
                <a:srgbClr val="E0E0E0"/>
              </a:solidFill>
              <a:round/>
              <a:headEnd/>
              <a:tailEnd/>
            </a:ln>
          </p:spPr>
          <p:txBody>
            <a:bodyPr wrap="none" anchor="ctr"/>
            <a:lstStyle/>
            <a:p>
              <a:endParaRPr lang="en-US">
                <a:solidFill>
                  <a:schemeClr val="bg1"/>
                </a:solidFill>
              </a:endParaRPr>
            </a:p>
          </p:txBody>
        </p:sp>
        <p:sp>
          <p:nvSpPr>
            <p:cNvPr id="20513" name="AutoShape 48"/>
            <p:cNvSpPr>
              <a:spLocks noChangeArrowheads="1"/>
            </p:cNvSpPr>
            <p:nvPr/>
          </p:nvSpPr>
          <p:spPr bwMode="auto">
            <a:xfrm>
              <a:off x="2463" y="2564"/>
              <a:ext cx="860" cy="487"/>
            </a:xfrm>
            <a:prstGeom prst="roundRect">
              <a:avLst>
                <a:gd name="adj" fmla="val 20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5000"/>
                </a:lnSpc>
                <a:buClr>
                  <a:srgbClr val="E0E0E0"/>
                </a:buClr>
                <a:buSzPct val="100000"/>
                <a:buFont typeface="Times New Roman" charset="0"/>
                <a:buNone/>
              </a:pPr>
              <a:r>
                <a:rPr lang="en-GB" altLang="en-US" sz="2400" b="1"/>
                <a:t>Not me.</a:t>
              </a:r>
            </a:p>
          </p:txBody>
        </p:sp>
      </p:grpSp>
    </p:spTree>
    <p:extLst>
      <p:ext uri="{BB962C8B-B14F-4D97-AF65-F5344CB8AC3E}">
        <p14:creationId xmlns:p14="http://schemas.microsoft.com/office/powerpoint/2010/main" val="325592455"/>
      </p:ext>
    </p:extLst>
  </p:cSld>
  <p:clrMapOvr>
    <a:masterClrMapping/>
  </p:clrMapOvr>
  <p:transition>
    <p:check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Searching for a Key</a:t>
            </a:r>
          </a:p>
        </p:txBody>
      </p:sp>
      <p:sp>
        <p:nvSpPr>
          <p:cNvPr id="21507" name="Rectangle 2"/>
          <p:cNvSpPr>
            <a:spLocks noGrp="1" noChangeArrowheads="1"/>
          </p:cNvSpPr>
          <p:nvPr>
            <p:ph type="body" idx="1"/>
          </p:nvPr>
        </p:nvSpPr>
        <p:spPr>
          <a:xfrm>
            <a:off x="2209801" y="1774825"/>
            <a:ext cx="5102225"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solidFill>
                  <a:schemeClr val="tx1"/>
                </a:solidFill>
                <a:effectLst/>
              </a:rPr>
              <a:t>Keep moving forward until you find the key, or you reach an empty spot.</a:t>
            </a:r>
          </a:p>
        </p:txBody>
      </p:sp>
      <p:sp>
        <p:nvSpPr>
          <p:cNvPr id="21508" name="Freeform 3"/>
          <p:cNvSpPr>
            <a:spLocks noChangeArrowheads="1"/>
          </p:cNvSpPr>
          <p:nvPr/>
        </p:nvSpPr>
        <p:spPr bwMode="auto">
          <a:xfrm>
            <a:off x="8342314" y="3355976"/>
            <a:ext cx="1309687" cy="2830513"/>
          </a:xfrm>
          <a:custGeom>
            <a:avLst/>
            <a:gdLst>
              <a:gd name="T0" fmla="*/ 1473 w 3639"/>
              <a:gd name="T1" fmla="*/ 0 h 7864"/>
              <a:gd name="T2" fmla="*/ 0 w 3639"/>
              <a:gd name="T3" fmla="*/ 4211 h 7864"/>
              <a:gd name="T4" fmla="*/ 445 w 3639"/>
              <a:gd name="T5" fmla="*/ 4917 h 7864"/>
              <a:gd name="T6" fmla="*/ 189 w 3639"/>
              <a:gd name="T7" fmla="*/ 5411 h 7864"/>
              <a:gd name="T8" fmla="*/ 1067 w 3639"/>
              <a:gd name="T9" fmla="*/ 7863 h 7864"/>
              <a:gd name="T10" fmla="*/ 3638 w 3639"/>
              <a:gd name="T11" fmla="*/ 5146 h 7864"/>
              <a:gd name="T12" fmla="*/ 1473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09" name="AutoShape 4"/>
          <p:cNvSpPr>
            <a:spLocks noChangeArrowheads="1"/>
          </p:cNvSpPr>
          <p:nvPr/>
        </p:nvSpPr>
        <p:spPr bwMode="auto">
          <a:xfrm>
            <a:off x="2363789"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1510" name="Line 5"/>
          <p:cNvSpPr>
            <a:spLocks noChangeShapeType="1"/>
          </p:cNvSpPr>
          <p:nvPr/>
        </p:nvSpPr>
        <p:spPr bwMode="auto">
          <a:xfrm>
            <a:off x="3276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1" name="Line 6"/>
          <p:cNvSpPr>
            <a:spLocks noChangeShapeType="1"/>
          </p:cNvSpPr>
          <p:nvPr/>
        </p:nvSpPr>
        <p:spPr bwMode="auto">
          <a:xfrm>
            <a:off x="4191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2" name="Line 7"/>
          <p:cNvSpPr>
            <a:spLocks noChangeShapeType="1"/>
          </p:cNvSpPr>
          <p:nvPr/>
        </p:nvSpPr>
        <p:spPr bwMode="auto">
          <a:xfrm>
            <a:off x="5103814"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3" name="Line 8"/>
          <p:cNvSpPr>
            <a:spLocks noChangeShapeType="1"/>
          </p:cNvSpPr>
          <p:nvPr/>
        </p:nvSpPr>
        <p:spPr bwMode="auto">
          <a:xfrm>
            <a:off x="60198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4" name="Line 9"/>
          <p:cNvSpPr>
            <a:spLocks noChangeShapeType="1"/>
          </p:cNvSpPr>
          <p:nvPr/>
        </p:nvSpPr>
        <p:spPr bwMode="auto">
          <a:xfrm>
            <a:off x="69342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5" name="Line 10"/>
          <p:cNvSpPr>
            <a:spLocks noChangeShapeType="1"/>
          </p:cNvSpPr>
          <p:nvPr/>
        </p:nvSpPr>
        <p:spPr bwMode="auto">
          <a:xfrm>
            <a:off x="7848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6" name="AutoShape 11"/>
          <p:cNvSpPr>
            <a:spLocks noChangeArrowheads="1"/>
          </p:cNvSpPr>
          <p:nvPr/>
        </p:nvSpPr>
        <p:spPr bwMode="auto">
          <a:xfrm>
            <a:off x="2484438"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21517" name="AutoShape 12"/>
          <p:cNvSpPr>
            <a:spLocks noChangeArrowheads="1"/>
          </p:cNvSpPr>
          <p:nvPr/>
        </p:nvSpPr>
        <p:spPr bwMode="auto">
          <a:xfrm>
            <a:off x="33598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21518" name="AutoShape 13"/>
          <p:cNvSpPr>
            <a:spLocks noChangeArrowheads="1"/>
          </p:cNvSpPr>
          <p:nvPr/>
        </p:nvSpPr>
        <p:spPr bwMode="auto">
          <a:xfrm>
            <a:off x="42742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21519" name="AutoShape 14"/>
          <p:cNvSpPr>
            <a:spLocks noChangeArrowheads="1"/>
          </p:cNvSpPr>
          <p:nvPr/>
        </p:nvSpPr>
        <p:spPr bwMode="auto">
          <a:xfrm>
            <a:off x="51553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21520" name="AutoShape 15"/>
          <p:cNvSpPr>
            <a:spLocks noChangeArrowheads="1"/>
          </p:cNvSpPr>
          <p:nvPr/>
        </p:nvSpPr>
        <p:spPr bwMode="auto">
          <a:xfrm>
            <a:off x="60697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21521" name="AutoShape 16"/>
          <p:cNvSpPr>
            <a:spLocks noChangeArrowheads="1"/>
          </p:cNvSpPr>
          <p:nvPr/>
        </p:nvSpPr>
        <p:spPr bwMode="auto">
          <a:xfrm>
            <a:off x="704129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21522" name="AutoShape 17"/>
          <p:cNvSpPr>
            <a:spLocks noChangeArrowheads="1"/>
          </p:cNvSpPr>
          <p:nvPr/>
        </p:nvSpPr>
        <p:spPr bwMode="auto">
          <a:xfrm>
            <a:off x="9193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1523" name="AutoShape 18"/>
          <p:cNvSpPr>
            <a:spLocks noChangeArrowheads="1"/>
          </p:cNvSpPr>
          <p:nvPr/>
        </p:nvSpPr>
        <p:spPr bwMode="auto">
          <a:xfrm>
            <a:off x="9348788" y="4879976"/>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grpSp>
        <p:nvGrpSpPr>
          <p:cNvPr id="21524" name="Group 19"/>
          <p:cNvGrpSpPr>
            <a:grpSpLocks/>
          </p:cNvGrpSpPr>
          <p:nvPr/>
        </p:nvGrpSpPr>
        <p:grpSpPr bwMode="auto">
          <a:xfrm>
            <a:off x="6122991" y="5475294"/>
            <a:ext cx="628650" cy="519113"/>
            <a:chOff x="2897" y="3449"/>
            <a:chExt cx="396" cy="327"/>
          </a:xfrm>
        </p:grpSpPr>
        <p:sp>
          <p:nvSpPr>
            <p:cNvPr id="21552" name="AutoShape 20"/>
            <p:cNvSpPr>
              <a:spLocks noChangeArrowheads="1"/>
            </p:cNvSpPr>
            <p:nvPr/>
          </p:nvSpPr>
          <p:spPr bwMode="auto">
            <a:xfrm>
              <a:off x="2897" y="3449"/>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506643548</a:t>
              </a:r>
            </a:p>
          </p:txBody>
        </p:sp>
        <p:pic>
          <p:nvPicPr>
            <p:cNvPr id="21553" name="Picture 21"/>
            <p:cNvPicPr>
              <a:picLocks noChangeAspect="1" noChangeArrowheads="1"/>
            </p:cNvPicPr>
            <p:nvPr/>
          </p:nvPicPr>
          <p:blipFill>
            <a:blip r:embed="rId3">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5" name="Group 22"/>
          <p:cNvGrpSpPr>
            <a:grpSpLocks/>
          </p:cNvGrpSpPr>
          <p:nvPr/>
        </p:nvGrpSpPr>
        <p:grpSpPr bwMode="auto">
          <a:xfrm>
            <a:off x="4346573" y="5449894"/>
            <a:ext cx="628650" cy="569913"/>
            <a:chOff x="1778" y="3433"/>
            <a:chExt cx="396" cy="359"/>
          </a:xfrm>
        </p:grpSpPr>
        <p:sp>
          <p:nvSpPr>
            <p:cNvPr id="21550" name="AutoShape 23"/>
            <p:cNvSpPr>
              <a:spLocks noChangeArrowheads="1"/>
            </p:cNvSpPr>
            <p:nvPr/>
          </p:nvSpPr>
          <p:spPr bwMode="auto">
            <a:xfrm>
              <a:off x="1778" y="3433"/>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233667136</a:t>
              </a:r>
            </a:p>
          </p:txBody>
        </p:sp>
        <p:pic>
          <p:nvPicPr>
            <p:cNvPr id="21551"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6" name="Group 25"/>
          <p:cNvGrpSpPr>
            <a:grpSpLocks/>
          </p:cNvGrpSpPr>
          <p:nvPr/>
        </p:nvGrpSpPr>
        <p:grpSpPr bwMode="auto">
          <a:xfrm>
            <a:off x="3430589" y="5445131"/>
            <a:ext cx="579437" cy="577851"/>
            <a:chOff x="1201" y="3430"/>
            <a:chExt cx="365" cy="364"/>
          </a:xfrm>
        </p:grpSpPr>
        <p:sp>
          <p:nvSpPr>
            <p:cNvPr id="21548" name="AutoShape 26"/>
            <p:cNvSpPr>
              <a:spLocks noChangeArrowheads="1"/>
            </p:cNvSpPr>
            <p:nvPr/>
          </p:nvSpPr>
          <p:spPr bwMode="auto">
            <a:xfrm>
              <a:off x="1201" y="3430"/>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281942902</a:t>
              </a:r>
            </a:p>
          </p:txBody>
        </p:sp>
        <p:pic>
          <p:nvPicPr>
            <p:cNvPr id="21549"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7" name="Group 28"/>
          <p:cNvGrpSpPr>
            <a:grpSpLocks/>
          </p:cNvGrpSpPr>
          <p:nvPr/>
        </p:nvGrpSpPr>
        <p:grpSpPr bwMode="auto">
          <a:xfrm>
            <a:off x="9288458" y="5480056"/>
            <a:ext cx="727074" cy="508001"/>
            <a:chOff x="4891" y="3452"/>
            <a:chExt cx="458" cy="320"/>
          </a:xfrm>
        </p:grpSpPr>
        <p:sp>
          <p:nvSpPr>
            <p:cNvPr id="21546" name="AutoShape 29"/>
            <p:cNvSpPr>
              <a:spLocks noChangeArrowheads="1"/>
            </p:cNvSpPr>
            <p:nvPr/>
          </p:nvSpPr>
          <p:spPr bwMode="auto">
            <a:xfrm>
              <a:off x="4928" y="3452"/>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155778322</a:t>
              </a:r>
            </a:p>
          </p:txBody>
        </p:sp>
        <p:pic>
          <p:nvPicPr>
            <p:cNvPr id="21547" name="Picture 30"/>
            <p:cNvPicPr>
              <a:picLocks noChangeAspect="1" noChangeArrowheads="1"/>
            </p:cNvPicPr>
            <p:nvPr/>
          </p:nvPicPr>
          <p:blipFill>
            <a:blip r:embed="rId6">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8" name="Group 31"/>
          <p:cNvGrpSpPr>
            <a:grpSpLocks/>
          </p:cNvGrpSpPr>
          <p:nvPr/>
        </p:nvGrpSpPr>
        <p:grpSpPr bwMode="auto">
          <a:xfrm>
            <a:off x="8120060" y="4014788"/>
            <a:ext cx="1311274" cy="2832099"/>
            <a:chOff x="4155" y="2529"/>
            <a:chExt cx="826" cy="1784"/>
          </a:xfrm>
        </p:grpSpPr>
        <p:sp>
          <p:nvSpPr>
            <p:cNvPr id="21544" name="Freeform 32"/>
            <p:cNvSpPr>
              <a:spLocks noChangeArrowheads="1"/>
            </p:cNvSpPr>
            <p:nvPr/>
          </p:nvSpPr>
          <p:spPr bwMode="auto">
            <a:xfrm>
              <a:off x="4155" y="2529"/>
              <a:ext cx="826" cy="1784"/>
            </a:xfrm>
            <a:custGeom>
              <a:avLst/>
              <a:gdLst>
                <a:gd name="T0" fmla="*/ 1475 w 3644"/>
                <a:gd name="T1" fmla="*/ 0 h 7868"/>
                <a:gd name="T2" fmla="*/ 0 w 3644"/>
                <a:gd name="T3" fmla="*/ 4213 h 7868"/>
                <a:gd name="T4" fmla="*/ 445 w 3644"/>
                <a:gd name="T5" fmla="*/ 4920 h 7868"/>
                <a:gd name="T6" fmla="*/ 189 w 3644"/>
                <a:gd name="T7" fmla="*/ 5414 h 7868"/>
                <a:gd name="T8" fmla="*/ 1068 w 3644"/>
                <a:gd name="T9" fmla="*/ 7867 h 7868"/>
                <a:gd name="T10" fmla="*/ 3643 w 3644"/>
                <a:gd name="T11" fmla="*/ 5149 h 7868"/>
                <a:gd name="T12" fmla="*/ 1475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5" name="AutoShape 33"/>
            <p:cNvSpPr>
              <a:spLocks noChangeArrowheads="1"/>
            </p:cNvSpPr>
            <p:nvPr/>
          </p:nvSpPr>
          <p:spPr bwMode="auto">
            <a:xfrm>
              <a:off x="4353" y="3461"/>
              <a:ext cx="357" cy="27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grpSp>
      <p:grpSp>
        <p:nvGrpSpPr>
          <p:cNvPr id="21529" name="Group 34"/>
          <p:cNvGrpSpPr>
            <a:grpSpLocks/>
          </p:cNvGrpSpPr>
          <p:nvPr/>
        </p:nvGrpSpPr>
        <p:grpSpPr bwMode="auto">
          <a:xfrm>
            <a:off x="5237164" y="5465759"/>
            <a:ext cx="579437" cy="558799"/>
            <a:chOff x="2339" y="3443"/>
            <a:chExt cx="365" cy="352"/>
          </a:xfrm>
        </p:grpSpPr>
        <p:pic>
          <p:nvPicPr>
            <p:cNvPr id="21542" name="Picture 35"/>
            <p:cNvPicPr>
              <a:picLocks noChangeAspect="1" noChangeArrowheads="1"/>
            </p:cNvPicPr>
            <p:nvPr/>
          </p:nvPicPr>
          <p:blipFill>
            <a:blip r:embed="rId7">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43" name="AutoShape 36"/>
            <p:cNvSpPr>
              <a:spLocks noChangeArrowheads="1"/>
            </p:cNvSpPr>
            <p:nvPr/>
          </p:nvSpPr>
          <p:spPr bwMode="auto">
            <a:xfrm>
              <a:off x="2339" y="3443"/>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580625685</a:t>
              </a:r>
            </a:p>
          </p:txBody>
        </p:sp>
      </p:grpSp>
      <p:grpSp>
        <p:nvGrpSpPr>
          <p:cNvPr id="21530" name="Group 37"/>
          <p:cNvGrpSpPr>
            <a:grpSpLocks/>
          </p:cNvGrpSpPr>
          <p:nvPr/>
        </p:nvGrpSpPr>
        <p:grpSpPr bwMode="auto">
          <a:xfrm>
            <a:off x="7072314" y="5454656"/>
            <a:ext cx="579437" cy="550863"/>
            <a:chOff x="3495" y="3436"/>
            <a:chExt cx="365" cy="347"/>
          </a:xfrm>
        </p:grpSpPr>
        <p:pic>
          <p:nvPicPr>
            <p:cNvPr id="21540"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0" y="3511"/>
              <a:ext cx="29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41" name="AutoShape 39"/>
            <p:cNvSpPr>
              <a:spLocks noChangeArrowheads="1"/>
            </p:cNvSpPr>
            <p:nvPr/>
          </p:nvSpPr>
          <p:spPr bwMode="auto">
            <a:xfrm>
              <a:off x="3495" y="3436"/>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701466868</a:t>
              </a:r>
            </a:p>
          </p:txBody>
        </p:sp>
      </p:grpSp>
      <p:sp>
        <p:nvSpPr>
          <p:cNvPr id="21531" name="AutoShape 40"/>
          <p:cNvSpPr>
            <a:spLocks noChangeArrowheads="1"/>
          </p:cNvSpPr>
          <p:nvPr/>
        </p:nvSpPr>
        <p:spPr bwMode="auto">
          <a:xfrm>
            <a:off x="7553326"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1532" name="Oval 41"/>
          <p:cNvSpPr>
            <a:spLocks noChangeArrowheads="1"/>
          </p:cNvSpPr>
          <p:nvPr/>
        </p:nvSpPr>
        <p:spPr bwMode="auto">
          <a:xfrm>
            <a:off x="8388350" y="895350"/>
            <a:ext cx="1874838" cy="858838"/>
          </a:xfrm>
          <a:prstGeom prst="ellipse">
            <a:avLst/>
          </a:prstGeom>
          <a:solidFill>
            <a:srgbClr val="000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1533" name="AutoShape 42"/>
          <p:cNvSpPr>
            <a:spLocks noChangeArrowheads="1"/>
          </p:cNvSpPr>
          <p:nvPr/>
        </p:nvSpPr>
        <p:spPr bwMode="auto">
          <a:xfrm>
            <a:off x="7680326" y="1103314"/>
            <a:ext cx="2521010" cy="404255"/>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200" b="1" dirty="0"/>
              <a:t>Number 701466868</a:t>
            </a:r>
          </a:p>
        </p:txBody>
      </p:sp>
      <p:grpSp>
        <p:nvGrpSpPr>
          <p:cNvPr id="21534" name="Group 43"/>
          <p:cNvGrpSpPr>
            <a:grpSpLocks/>
          </p:cNvGrpSpPr>
          <p:nvPr/>
        </p:nvGrpSpPr>
        <p:grpSpPr bwMode="auto">
          <a:xfrm>
            <a:off x="8847139" y="3090864"/>
            <a:ext cx="1800225" cy="1290637"/>
            <a:chOff x="4613" y="1947"/>
            <a:chExt cx="1134" cy="813"/>
          </a:xfrm>
        </p:grpSpPr>
        <p:sp>
          <p:nvSpPr>
            <p:cNvPr id="21538" name="Freeform 44"/>
            <p:cNvSpPr>
              <a:spLocks noChangeArrowheads="1"/>
            </p:cNvSpPr>
            <p:nvPr/>
          </p:nvSpPr>
          <p:spPr bwMode="auto">
            <a:xfrm>
              <a:off x="4613" y="1947"/>
              <a:ext cx="1134" cy="814"/>
            </a:xfrm>
            <a:custGeom>
              <a:avLst/>
              <a:gdLst>
                <a:gd name="T0" fmla="*/ 0 w 5002"/>
                <a:gd name="T1" fmla="*/ 3153 h 3590"/>
                <a:gd name="T2" fmla="*/ 699 w 5002"/>
                <a:gd name="T3" fmla="*/ 3589 h 3590"/>
                <a:gd name="T4" fmla="*/ 4302 w 5002"/>
                <a:gd name="T5" fmla="*/ 3589 h 3590"/>
                <a:gd name="T6" fmla="*/ 5001 w 5002"/>
                <a:gd name="T7" fmla="*/ 3153 h 3590"/>
                <a:gd name="T8" fmla="*/ 5001 w 5002"/>
                <a:gd name="T9" fmla="*/ 904 h 3590"/>
                <a:gd name="T10" fmla="*/ 4302 w 5002"/>
                <a:gd name="T11" fmla="*/ 468 h 3590"/>
                <a:gd name="T12" fmla="*/ 1999 w 5002"/>
                <a:gd name="T13" fmla="*/ 468 h 3590"/>
                <a:gd name="T14" fmla="*/ 342 w 5002"/>
                <a:gd name="T15" fmla="*/ 0 h 3590"/>
                <a:gd name="T16" fmla="*/ 791 w 5002"/>
                <a:gd name="T17" fmla="*/ 468 h 3590"/>
                <a:gd name="T18" fmla="*/ 699 w 5002"/>
                <a:gd name="T19" fmla="*/ 468 h 3590"/>
                <a:gd name="T20" fmla="*/ 0 w 5002"/>
                <a:gd name="T21" fmla="*/ 904 h 3590"/>
                <a:gd name="T22" fmla="*/ 0 w 5002"/>
                <a:gd name="T23" fmla="*/ 3153 h 35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02"/>
                <a:gd name="T37" fmla="*/ 0 h 3590"/>
                <a:gd name="T38" fmla="*/ 5002 w 5002"/>
                <a:gd name="T39" fmla="*/ 3590 h 35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02" h="3590">
                  <a:moveTo>
                    <a:pt x="0" y="3153"/>
                  </a:moveTo>
                  <a:cubicBezTo>
                    <a:pt x="0" y="3589"/>
                    <a:pt x="0" y="3589"/>
                    <a:pt x="699" y="3589"/>
                  </a:cubicBezTo>
                  <a:lnTo>
                    <a:pt x="4302" y="3589"/>
                  </a:lnTo>
                  <a:cubicBezTo>
                    <a:pt x="5001" y="3589"/>
                    <a:pt x="5001" y="3589"/>
                    <a:pt x="5001" y="3153"/>
                  </a:cubicBezTo>
                  <a:lnTo>
                    <a:pt x="5001" y="904"/>
                  </a:lnTo>
                  <a:cubicBezTo>
                    <a:pt x="5001" y="468"/>
                    <a:pt x="5001" y="468"/>
                    <a:pt x="4302" y="468"/>
                  </a:cubicBezTo>
                  <a:lnTo>
                    <a:pt x="1999" y="468"/>
                  </a:lnTo>
                  <a:lnTo>
                    <a:pt x="342" y="0"/>
                  </a:lnTo>
                  <a:lnTo>
                    <a:pt x="791" y="468"/>
                  </a:lnTo>
                  <a:lnTo>
                    <a:pt x="699" y="468"/>
                  </a:lnTo>
                  <a:cubicBezTo>
                    <a:pt x="0" y="468"/>
                    <a:pt x="0" y="468"/>
                    <a:pt x="0" y="904"/>
                  </a:cubicBezTo>
                  <a:lnTo>
                    <a:pt x="0" y="3153"/>
                  </a:lnTo>
                </a:path>
              </a:pathLst>
            </a:custGeom>
            <a:solidFill>
              <a:srgbClr val="0000FF"/>
            </a:solidFill>
            <a:ln w="12600">
              <a:solidFill>
                <a:srgbClr val="E0E0E0"/>
              </a:solidFill>
              <a:round/>
              <a:headEnd/>
              <a:tailEnd/>
            </a:ln>
          </p:spPr>
          <p:txBody>
            <a:bodyPr wrap="none" anchor="ctr"/>
            <a:lstStyle/>
            <a:p>
              <a:endParaRPr lang="en-US">
                <a:solidFill>
                  <a:schemeClr val="bg1"/>
                </a:solidFill>
              </a:endParaRPr>
            </a:p>
          </p:txBody>
        </p:sp>
        <p:sp>
          <p:nvSpPr>
            <p:cNvPr id="21539" name="AutoShape 45"/>
            <p:cNvSpPr>
              <a:spLocks noChangeArrowheads="1"/>
            </p:cNvSpPr>
            <p:nvPr/>
          </p:nvSpPr>
          <p:spPr bwMode="auto">
            <a:xfrm>
              <a:off x="4614" y="1947"/>
              <a:ext cx="1134" cy="814"/>
            </a:xfrm>
            <a:prstGeom prst="roundRect">
              <a:avLst>
                <a:gd name="adj" fmla="val 12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5000"/>
                </a:lnSpc>
                <a:buClr>
                  <a:srgbClr val="E0E0E0"/>
                </a:buClr>
                <a:buSzPct val="100000"/>
                <a:buFont typeface="Times New Roman" charset="0"/>
                <a:buNone/>
              </a:pPr>
              <a:r>
                <a:rPr lang="en-GB" altLang="en-US" sz="2400" b="1"/>
                <a:t>My hash</a:t>
              </a:r>
            </a:p>
            <a:p>
              <a:pPr algn="ctr">
                <a:buClr>
                  <a:srgbClr val="E0E0E0"/>
                </a:buClr>
                <a:buSzPct val="100000"/>
                <a:buFont typeface="Times New Roman" charset="0"/>
                <a:buNone/>
              </a:pPr>
              <a:r>
                <a:rPr lang="en-GB" altLang="en-US" sz="2400" b="1"/>
                <a:t>value is [2].</a:t>
              </a:r>
            </a:p>
          </p:txBody>
        </p:sp>
      </p:grpSp>
      <p:grpSp>
        <p:nvGrpSpPr>
          <p:cNvPr id="21535" name="Group 46"/>
          <p:cNvGrpSpPr>
            <a:grpSpLocks/>
          </p:cNvGrpSpPr>
          <p:nvPr/>
        </p:nvGrpSpPr>
        <p:grpSpPr bwMode="auto">
          <a:xfrm>
            <a:off x="6289676" y="4070351"/>
            <a:ext cx="1363663" cy="771525"/>
            <a:chOff x="3002" y="2564"/>
            <a:chExt cx="859" cy="486"/>
          </a:xfrm>
        </p:grpSpPr>
        <p:sp>
          <p:nvSpPr>
            <p:cNvPr id="21536" name="Freeform 47"/>
            <p:cNvSpPr>
              <a:spLocks noChangeArrowheads="1"/>
            </p:cNvSpPr>
            <p:nvPr/>
          </p:nvSpPr>
          <p:spPr bwMode="auto">
            <a:xfrm>
              <a:off x="3002" y="2564"/>
              <a:ext cx="860" cy="487"/>
            </a:xfrm>
            <a:custGeom>
              <a:avLst/>
              <a:gdLst>
                <a:gd name="T0" fmla="*/ 0 w 3793"/>
                <a:gd name="T1" fmla="*/ 261 h 2148"/>
                <a:gd name="T2" fmla="*/ 530 w 3793"/>
                <a:gd name="T3" fmla="*/ 0 h 2148"/>
                <a:gd name="T4" fmla="*/ 3262 w 3793"/>
                <a:gd name="T5" fmla="*/ 0 h 2148"/>
                <a:gd name="T6" fmla="*/ 3792 w 3793"/>
                <a:gd name="T7" fmla="*/ 261 h 2148"/>
                <a:gd name="T8" fmla="*/ 3792 w 3793"/>
                <a:gd name="T9" fmla="*/ 1606 h 2148"/>
                <a:gd name="T10" fmla="*/ 3262 w 3793"/>
                <a:gd name="T11" fmla="*/ 1867 h 2148"/>
                <a:gd name="T12" fmla="*/ 1515 w 3793"/>
                <a:gd name="T13" fmla="*/ 1867 h 2148"/>
                <a:gd name="T14" fmla="*/ 259 w 3793"/>
                <a:gd name="T15" fmla="*/ 2147 h 2148"/>
                <a:gd name="T16" fmla="*/ 600 w 3793"/>
                <a:gd name="T17" fmla="*/ 1867 h 2148"/>
                <a:gd name="T18" fmla="*/ 530 w 3793"/>
                <a:gd name="T19" fmla="*/ 1867 h 2148"/>
                <a:gd name="T20" fmla="*/ 0 w 3793"/>
                <a:gd name="T21" fmla="*/ 1606 h 2148"/>
                <a:gd name="T22" fmla="*/ 0 w 3793"/>
                <a:gd name="T23" fmla="*/ 261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93"/>
                <a:gd name="T37" fmla="*/ 0 h 2148"/>
                <a:gd name="T38" fmla="*/ 3793 w 3793"/>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93" h="2148">
                  <a:moveTo>
                    <a:pt x="0" y="261"/>
                  </a:moveTo>
                  <a:cubicBezTo>
                    <a:pt x="0" y="0"/>
                    <a:pt x="0" y="0"/>
                    <a:pt x="530" y="0"/>
                  </a:cubicBezTo>
                  <a:lnTo>
                    <a:pt x="3262" y="0"/>
                  </a:lnTo>
                  <a:cubicBezTo>
                    <a:pt x="3792" y="0"/>
                    <a:pt x="3792" y="0"/>
                    <a:pt x="3792" y="261"/>
                  </a:cubicBezTo>
                  <a:lnTo>
                    <a:pt x="3792" y="1606"/>
                  </a:lnTo>
                  <a:cubicBezTo>
                    <a:pt x="3792" y="1867"/>
                    <a:pt x="3792" y="1867"/>
                    <a:pt x="3262" y="1867"/>
                  </a:cubicBezTo>
                  <a:lnTo>
                    <a:pt x="1515" y="1867"/>
                  </a:lnTo>
                  <a:lnTo>
                    <a:pt x="259" y="2147"/>
                  </a:lnTo>
                  <a:lnTo>
                    <a:pt x="600" y="1867"/>
                  </a:lnTo>
                  <a:lnTo>
                    <a:pt x="530" y="1867"/>
                  </a:lnTo>
                  <a:cubicBezTo>
                    <a:pt x="0" y="1867"/>
                    <a:pt x="0" y="1867"/>
                    <a:pt x="0" y="1606"/>
                  </a:cubicBezTo>
                  <a:lnTo>
                    <a:pt x="0" y="261"/>
                  </a:lnTo>
                </a:path>
              </a:pathLst>
            </a:custGeom>
            <a:solidFill>
              <a:srgbClr val="0000FF"/>
            </a:solidFill>
            <a:ln w="12600">
              <a:solidFill>
                <a:srgbClr val="E0E0E0"/>
              </a:solidFill>
              <a:round/>
              <a:headEnd/>
              <a:tailEnd/>
            </a:ln>
          </p:spPr>
          <p:txBody>
            <a:bodyPr wrap="none" anchor="ctr"/>
            <a:lstStyle/>
            <a:p>
              <a:endParaRPr lang="en-US">
                <a:solidFill>
                  <a:schemeClr val="bg1"/>
                </a:solidFill>
              </a:endParaRPr>
            </a:p>
          </p:txBody>
        </p:sp>
        <p:sp>
          <p:nvSpPr>
            <p:cNvPr id="21537" name="AutoShape 48"/>
            <p:cNvSpPr>
              <a:spLocks noChangeArrowheads="1"/>
            </p:cNvSpPr>
            <p:nvPr/>
          </p:nvSpPr>
          <p:spPr bwMode="auto">
            <a:xfrm>
              <a:off x="3002" y="2564"/>
              <a:ext cx="860" cy="487"/>
            </a:xfrm>
            <a:prstGeom prst="roundRect">
              <a:avLst>
                <a:gd name="adj" fmla="val 20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5000"/>
                </a:lnSpc>
                <a:buClr>
                  <a:srgbClr val="E0E0E0"/>
                </a:buClr>
                <a:buSzPct val="100000"/>
                <a:buFont typeface="Times New Roman" charset="0"/>
                <a:buNone/>
              </a:pPr>
              <a:r>
                <a:rPr lang="en-GB" altLang="en-US" sz="2400" b="1"/>
                <a:t>Not me.</a:t>
              </a:r>
            </a:p>
          </p:txBody>
        </p:sp>
      </p:grpSp>
    </p:spTree>
    <p:extLst>
      <p:ext uri="{BB962C8B-B14F-4D97-AF65-F5344CB8AC3E}">
        <p14:creationId xmlns:p14="http://schemas.microsoft.com/office/powerpoint/2010/main" val="787704278"/>
      </p:ext>
    </p:extLst>
  </p:cSld>
  <p:clrMapOvr>
    <a:masterClrMapping/>
  </p:clrMapOvr>
  <p:transition>
    <p:check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Searching for a Key</a:t>
            </a:r>
          </a:p>
        </p:txBody>
      </p:sp>
      <p:sp>
        <p:nvSpPr>
          <p:cNvPr id="22531" name="Rectangle 2"/>
          <p:cNvSpPr>
            <a:spLocks noGrp="1" noChangeArrowheads="1"/>
          </p:cNvSpPr>
          <p:nvPr>
            <p:ph type="body" idx="1"/>
          </p:nvPr>
        </p:nvSpPr>
        <p:spPr>
          <a:xfrm>
            <a:off x="2209801" y="1774825"/>
            <a:ext cx="5102225"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a:solidFill>
                  <a:schemeClr val="tx1"/>
                </a:solidFill>
                <a:effectLst/>
              </a:rPr>
              <a:t>Keep moving forward until you find the key, or you reach an empty spot.</a:t>
            </a:r>
          </a:p>
        </p:txBody>
      </p:sp>
      <p:sp>
        <p:nvSpPr>
          <p:cNvPr id="22532" name="Freeform 3"/>
          <p:cNvSpPr>
            <a:spLocks noChangeArrowheads="1"/>
          </p:cNvSpPr>
          <p:nvPr/>
        </p:nvSpPr>
        <p:spPr bwMode="auto">
          <a:xfrm>
            <a:off x="8342314" y="3355976"/>
            <a:ext cx="1309687" cy="2830513"/>
          </a:xfrm>
          <a:custGeom>
            <a:avLst/>
            <a:gdLst>
              <a:gd name="T0" fmla="*/ 1473 w 3639"/>
              <a:gd name="T1" fmla="*/ 0 h 7864"/>
              <a:gd name="T2" fmla="*/ 0 w 3639"/>
              <a:gd name="T3" fmla="*/ 4211 h 7864"/>
              <a:gd name="T4" fmla="*/ 445 w 3639"/>
              <a:gd name="T5" fmla="*/ 4917 h 7864"/>
              <a:gd name="T6" fmla="*/ 189 w 3639"/>
              <a:gd name="T7" fmla="*/ 5411 h 7864"/>
              <a:gd name="T8" fmla="*/ 1067 w 3639"/>
              <a:gd name="T9" fmla="*/ 7863 h 7864"/>
              <a:gd name="T10" fmla="*/ 3638 w 3639"/>
              <a:gd name="T11" fmla="*/ 5146 h 7864"/>
              <a:gd name="T12" fmla="*/ 1473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33" name="AutoShape 4"/>
          <p:cNvSpPr>
            <a:spLocks noChangeArrowheads="1"/>
          </p:cNvSpPr>
          <p:nvPr/>
        </p:nvSpPr>
        <p:spPr bwMode="auto">
          <a:xfrm>
            <a:off x="2363789"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2534" name="Line 5"/>
          <p:cNvSpPr>
            <a:spLocks noChangeShapeType="1"/>
          </p:cNvSpPr>
          <p:nvPr/>
        </p:nvSpPr>
        <p:spPr bwMode="auto">
          <a:xfrm>
            <a:off x="3276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5" name="Line 6"/>
          <p:cNvSpPr>
            <a:spLocks noChangeShapeType="1"/>
          </p:cNvSpPr>
          <p:nvPr/>
        </p:nvSpPr>
        <p:spPr bwMode="auto">
          <a:xfrm>
            <a:off x="4191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6" name="Line 7"/>
          <p:cNvSpPr>
            <a:spLocks noChangeShapeType="1"/>
          </p:cNvSpPr>
          <p:nvPr/>
        </p:nvSpPr>
        <p:spPr bwMode="auto">
          <a:xfrm>
            <a:off x="5103814"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7" name="Line 8"/>
          <p:cNvSpPr>
            <a:spLocks noChangeShapeType="1"/>
          </p:cNvSpPr>
          <p:nvPr/>
        </p:nvSpPr>
        <p:spPr bwMode="auto">
          <a:xfrm>
            <a:off x="60198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8" name="Line 9"/>
          <p:cNvSpPr>
            <a:spLocks noChangeShapeType="1"/>
          </p:cNvSpPr>
          <p:nvPr/>
        </p:nvSpPr>
        <p:spPr bwMode="auto">
          <a:xfrm>
            <a:off x="69342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9" name="Line 10"/>
          <p:cNvSpPr>
            <a:spLocks noChangeShapeType="1"/>
          </p:cNvSpPr>
          <p:nvPr/>
        </p:nvSpPr>
        <p:spPr bwMode="auto">
          <a:xfrm>
            <a:off x="7848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0" name="AutoShape 11"/>
          <p:cNvSpPr>
            <a:spLocks noChangeArrowheads="1"/>
          </p:cNvSpPr>
          <p:nvPr/>
        </p:nvSpPr>
        <p:spPr bwMode="auto">
          <a:xfrm>
            <a:off x="2484438"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22541" name="AutoShape 12"/>
          <p:cNvSpPr>
            <a:spLocks noChangeArrowheads="1"/>
          </p:cNvSpPr>
          <p:nvPr/>
        </p:nvSpPr>
        <p:spPr bwMode="auto">
          <a:xfrm>
            <a:off x="33598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22542" name="AutoShape 13"/>
          <p:cNvSpPr>
            <a:spLocks noChangeArrowheads="1"/>
          </p:cNvSpPr>
          <p:nvPr/>
        </p:nvSpPr>
        <p:spPr bwMode="auto">
          <a:xfrm>
            <a:off x="42742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22543" name="AutoShape 14"/>
          <p:cNvSpPr>
            <a:spLocks noChangeArrowheads="1"/>
          </p:cNvSpPr>
          <p:nvPr/>
        </p:nvSpPr>
        <p:spPr bwMode="auto">
          <a:xfrm>
            <a:off x="51553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22544" name="AutoShape 15"/>
          <p:cNvSpPr>
            <a:spLocks noChangeArrowheads="1"/>
          </p:cNvSpPr>
          <p:nvPr/>
        </p:nvSpPr>
        <p:spPr bwMode="auto">
          <a:xfrm>
            <a:off x="60697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22545" name="AutoShape 16"/>
          <p:cNvSpPr>
            <a:spLocks noChangeArrowheads="1"/>
          </p:cNvSpPr>
          <p:nvPr/>
        </p:nvSpPr>
        <p:spPr bwMode="auto">
          <a:xfrm>
            <a:off x="704129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22546" name="AutoShape 17"/>
          <p:cNvSpPr>
            <a:spLocks noChangeArrowheads="1"/>
          </p:cNvSpPr>
          <p:nvPr/>
        </p:nvSpPr>
        <p:spPr bwMode="auto">
          <a:xfrm>
            <a:off x="9193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2547" name="AutoShape 18"/>
          <p:cNvSpPr>
            <a:spLocks noChangeArrowheads="1"/>
          </p:cNvSpPr>
          <p:nvPr/>
        </p:nvSpPr>
        <p:spPr bwMode="auto">
          <a:xfrm>
            <a:off x="9348788" y="4879976"/>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grpSp>
        <p:nvGrpSpPr>
          <p:cNvPr id="22548" name="Group 19"/>
          <p:cNvGrpSpPr>
            <a:grpSpLocks/>
          </p:cNvGrpSpPr>
          <p:nvPr/>
        </p:nvGrpSpPr>
        <p:grpSpPr bwMode="auto">
          <a:xfrm>
            <a:off x="6122991" y="5475294"/>
            <a:ext cx="628650" cy="519113"/>
            <a:chOff x="2897" y="3449"/>
            <a:chExt cx="396" cy="327"/>
          </a:xfrm>
        </p:grpSpPr>
        <p:sp>
          <p:nvSpPr>
            <p:cNvPr id="22576" name="AutoShape 20"/>
            <p:cNvSpPr>
              <a:spLocks noChangeArrowheads="1"/>
            </p:cNvSpPr>
            <p:nvPr/>
          </p:nvSpPr>
          <p:spPr bwMode="auto">
            <a:xfrm>
              <a:off x="2897" y="3449"/>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506643548</a:t>
              </a:r>
            </a:p>
          </p:txBody>
        </p:sp>
        <p:pic>
          <p:nvPicPr>
            <p:cNvPr id="22577" name="Picture 21"/>
            <p:cNvPicPr>
              <a:picLocks noChangeAspect="1" noChangeArrowheads="1"/>
            </p:cNvPicPr>
            <p:nvPr/>
          </p:nvPicPr>
          <p:blipFill>
            <a:blip r:embed="rId3">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549" name="Group 22"/>
          <p:cNvGrpSpPr>
            <a:grpSpLocks/>
          </p:cNvGrpSpPr>
          <p:nvPr/>
        </p:nvGrpSpPr>
        <p:grpSpPr bwMode="auto">
          <a:xfrm>
            <a:off x="4346573" y="5449894"/>
            <a:ext cx="628650" cy="569913"/>
            <a:chOff x="1778" y="3433"/>
            <a:chExt cx="396" cy="359"/>
          </a:xfrm>
        </p:grpSpPr>
        <p:sp>
          <p:nvSpPr>
            <p:cNvPr id="22574" name="AutoShape 23"/>
            <p:cNvSpPr>
              <a:spLocks noChangeArrowheads="1"/>
            </p:cNvSpPr>
            <p:nvPr/>
          </p:nvSpPr>
          <p:spPr bwMode="auto">
            <a:xfrm>
              <a:off x="1778" y="3433"/>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233667136</a:t>
              </a:r>
            </a:p>
          </p:txBody>
        </p:sp>
        <p:pic>
          <p:nvPicPr>
            <p:cNvPr id="22575"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550" name="Group 25"/>
          <p:cNvGrpSpPr>
            <a:grpSpLocks/>
          </p:cNvGrpSpPr>
          <p:nvPr/>
        </p:nvGrpSpPr>
        <p:grpSpPr bwMode="auto">
          <a:xfrm>
            <a:off x="3430589" y="5445131"/>
            <a:ext cx="579437" cy="577851"/>
            <a:chOff x="1201" y="3430"/>
            <a:chExt cx="365" cy="364"/>
          </a:xfrm>
        </p:grpSpPr>
        <p:sp>
          <p:nvSpPr>
            <p:cNvPr id="22572" name="AutoShape 26"/>
            <p:cNvSpPr>
              <a:spLocks noChangeArrowheads="1"/>
            </p:cNvSpPr>
            <p:nvPr/>
          </p:nvSpPr>
          <p:spPr bwMode="auto">
            <a:xfrm>
              <a:off x="1201" y="3430"/>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281942902</a:t>
              </a:r>
            </a:p>
          </p:txBody>
        </p:sp>
        <p:pic>
          <p:nvPicPr>
            <p:cNvPr id="22573"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551" name="Group 28"/>
          <p:cNvGrpSpPr>
            <a:grpSpLocks/>
          </p:cNvGrpSpPr>
          <p:nvPr/>
        </p:nvGrpSpPr>
        <p:grpSpPr bwMode="auto">
          <a:xfrm>
            <a:off x="9288458" y="5480056"/>
            <a:ext cx="727074" cy="508001"/>
            <a:chOff x="4891" y="3452"/>
            <a:chExt cx="458" cy="320"/>
          </a:xfrm>
        </p:grpSpPr>
        <p:sp>
          <p:nvSpPr>
            <p:cNvPr id="22570" name="AutoShape 29"/>
            <p:cNvSpPr>
              <a:spLocks noChangeArrowheads="1"/>
            </p:cNvSpPr>
            <p:nvPr/>
          </p:nvSpPr>
          <p:spPr bwMode="auto">
            <a:xfrm>
              <a:off x="4928" y="3452"/>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155778322</a:t>
              </a:r>
            </a:p>
          </p:txBody>
        </p:sp>
        <p:pic>
          <p:nvPicPr>
            <p:cNvPr id="22571" name="Picture 30"/>
            <p:cNvPicPr>
              <a:picLocks noChangeAspect="1" noChangeArrowheads="1"/>
            </p:cNvPicPr>
            <p:nvPr/>
          </p:nvPicPr>
          <p:blipFill>
            <a:blip r:embed="rId6">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552" name="Group 31"/>
          <p:cNvGrpSpPr>
            <a:grpSpLocks/>
          </p:cNvGrpSpPr>
          <p:nvPr/>
        </p:nvGrpSpPr>
        <p:grpSpPr bwMode="auto">
          <a:xfrm>
            <a:off x="8120060" y="4014788"/>
            <a:ext cx="1311274" cy="2832099"/>
            <a:chOff x="4155" y="2529"/>
            <a:chExt cx="826" cy="1784"/>
          </a:xfrm>
        </p:grpSpPr>
        <p:sp>
          <p:nvSpPr>
            <p:cNvPr id="22568" name="Freeform 32"/>
            <p:cNvSpPr>
              <a:spLocks noChangeArrowheads="1"/>
            </p:cNvSpPr>
            <p:nvPr/>
          </p:nvSpPr>
          <p:spPr bwMode="auto">
            <a:xfrm>
              <a:off x="4155" y="2529"/>
              <a:ext cx="826" cy="1784"/>
            </a:xfrm>
            <a:custGeom>
              <a:avLst/>
              <a:gdLst>
                <a:gd name="T0" fmla="*/ 1475 w 3644"/>
                <a:gd name="T1" fmla="*/ 0 h 7868"/>
                <a:gd name="T2" fmla="*/ 0 w 3644"/>
                <a:gd name="T3" fmla="*/ 4213 h 7868"/>
                <a:gd name="T4" fmla="*/ 445 w 3644"/>
                <a:gd name="T5" fmla="*/ 4920 h 7868"/>
                <a:gd name="T6" fmla="*/ 189 w 3644"/>
                <a:gd name="T7" fmla="*/ 5414 h 7868"/>
                <a:gd name="T8" fmla="*/ 1068 w 3644"/>
                <a:gd name="T9" fmla="*/ 7867 h 7868"/>
                <a:gd name="T10" fmla="*/ 3643 w 3644"/>
                <a:gd name="T11" fmla="*/ 5149 h 7868"/>
                <a:gd name="T12" fmla="*/ 1475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69" name="AutoShape 33"/>
            <p:cNvSpPr>
              <a:spLocks noChangeArrowheads="1"/>
            </p:cNvSpPr>
            <p:nvPr/>
          </p:nvSpPr>
          <p:spPr bwMode="auto">
            <a:xfrm>
              <a:off x="4353" y="3461"/>
              <a:ext cx="357" cy="27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grpSp>
      <p:grpSp>
        <p:nvGrpSpPr>
          <p:cNvPr id="22553" name="Group 34"/>
          <p:cNvGrpSpPr>
            <a:grpSpLocks/>
          </p:cNvGrpSpPr>
          <p:nvPr/>
        </p:nvGrpSpPr>
        <p:grpSpPr bwMode="auto">
          <a:xfrm>
            <a:off x="5237164" y="5465759"/>
            <a:ext cx="579437" cy="558799"/>
            <a:chOff x="2339" y="3443"/>
            <a:chExt cx="365" cy="352"/>
          </a:xfrm>
        </p:grpSpPr>
        <p:pic>
          <p:nvPicPr>
            <p:cNvPr id="22566" name="Picture 35"/>
            <p:cNvPicPr>
              <a:picLocks noChangeAspect="1" noChangeArrowheads="1"/>
            </p:cNvPicPr>
            <p:nvPr/>
          </p:nvPicPr>
          <p:blipFill>
            <a:blip r:embed="rId7">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7" name="AutoShape 36"/>
            <p:cNvSpPr>
              <a:spLocks noChangeArrowheads="1"/>
            </p:cNvSpPr>
            <p:nvPr/>
          </p:nvSpPr>
          <p:spPr bwMode="auto">
            <a:xfrm>
              <a:off x="2339" y="3443"/>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580625685</a:t>
              </a:r>
            </a:p>
          </p:txBody>
        </p:sp>
      </p:grpSp>
      <p:grpSp>
        <p:nvGrpSpPr>
          <p:cNvPr id="22554" name="Group 37"/>
          <p:cNvGrpSpPr>
            <a:grpSpLocks/>
          </p:cNvGrpSpPr>
          <p:nvPr/>
        </p:nvGrpSpPr>
        <p:grpSpPr bwMode="auto">
          <a:xfrm>
            <a:off x="7072314" y="5454656"/>
            <a:ext cx="579437" cy="550863"/>
            <a:chOff x="3495" y="3436"/>
            <a:chExt cx="365" cy="347"/>
          </a:xfrm>
        </p:grpSpPr>
        <p:pic>
          <p:nvPicPr>
            <p:cNvPr id="22564"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0" y="3511"/>
              <a:ext cx="29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5" name="AutoShape 39"/>
            <p:cNvSpPr>
              <a:spLocks noChangeArrowheads="1"/>
            </p:cNvSpPr>
            <p:nvPr/>
          </p:nvSpPr>
          <p:spPr bwMode="auto">
            <a:xfrm>
              <a:off x="3495" y="3436"/>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701466868</a:t>
              </a:r>
            </a:p>
          </p:txBody>
        </p:sp>
      </p:grpSp>
      <p:sp>
        <p:nvSpPr>
          <p:cNvPr id="22555" name="AutoShape 40"/>
          <p:cNvSpPr>
            <a:spLocks noChangeArrowheads="1"/>
          </p:cNvSpPr>
          <p:nvPr/>
        </p:nvSpPr>
        <p:spPr bwMode="auto">
          <a:xfrm>
            <a:off x="7553326"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2556" name="Oval 41"/>
          <p:cNvSpPr>
            <a:spLocks noChangeArrowheads="1"/>
          </p:cNvSpPr>
          <p:nvPr/>
        </p:nvSpPr>
        <p:spPr bwMode="auto">
          <a:xfrm>
            <a:off x="8388350" y="895350"/>
            <a:ext cx="1874838" cy="858838"/>
          </a:xfrm>
          <a:prstGeom prst="ellipse">
            <a:avLst/>
          </a:prstGeom>
          <a:solidFill>
            <a:srgbClr val="000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2557" name="AutoShape 42"/>
          <p:cNvSpPr>
            <a:spLocks noChangeArrowheads="1"/>
          </p:cNvSpPr>
          <p:nvPr/>
        </p:nvSpPr>
        <p:spPr bwMode="auto">
          <a:xfrm>
            <a:off x="7680326" y="1103314"/>
            <a:ext cx="2521010" cy="404255"/>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200" b="1" dirty="0"/>
              <a:t>Number 701466868</a:t>
            </a:r>
          </a:p>
        </p:txBody>
      </p:sp>
      <p:grpSp>
        <p:nvGrpSpPr>
          <p:cNvPr id="22558" name="Group 43"/>
          <p:cNvGrpSpPr>
            <a:grpSpLocks/>
          </p:cNvGrpSpPr>
          <p:nvPr/>
        </p:nvGrpSpPr>
        <p:grpSpPr bwMode="auto">
          <a:xfrm>
            <a:off x="8847139" y="3090864"/>
            <a:ext cx="1800225" cy="1290637"/>
            <a:chOff x="4613" y="1947"/>
            <a:chExt cx="1134" cy="813"/>
          </a:xfrm>
        </p:grpSpPr>
        <p:sp>
          <p:nvSpPr>
            <p:cNvPr id="22562" name="Freeform 44"/>
            <p:cNvSpPr>
              <a:spLocks noChangeArrowheads="1"/>
            </p:cNvSpPr>
            <p:nvPr/>
          </p:nvSpPr>
          <p:spPr bwMode="auto">
            <a:xfrm>
              <a:off x="4613" y="1947"/>
              <a:ext cx="1134" cy="814"/>
            </a:xfrm>
            <a:custGeom>
              <a:avLst/>
              <a:gdLst>
                <a:gd name="T0" fmla="*/ 0 w 5002"/>
                <a:gd name="T1" fmla="*/ 3153 h 3590"/>
                <a:gd name="T2" fmla="*/ 699 w 5002"/>
                <a:gd name="T3" fmla="*/ 3589 h 3590"/>
                <a:gd name="T4" fmla="*/ 4302 w 5002"/>
                <a:gd name="T5" fmla="*/ 3589 h 3590"/>
                <a:gd name="T6" fmla="*/ 5001 w 5002"/>
                <a:gd name="T7" fmla="*/ 3153 h 3590"/>
                <a:gd name="T8" fmla="*/ 5001 w 5002"/>
                <a:gd name="T9" fmla="*/ 904 h 3590"/>
                <a:gd name="T10" fmla="*/ 4302 w 5002"/>
                <a:gd name="T11" fmla="*/ 468 h 3590"/>
                <a:gd name="T12" fmla="*/ 1999 w 5002"/>
                <a:gd name="T13" fmla="*/ 468 h 3590"/>
                <a:gd name="T14" fmla="*/ 342 w 5002"/>
                <a:gd name="T15" fmla="*/ 0 h 3590"/>
                <a:gd name="T16" fmla="*/ 791 w 5002"/>
                <a:gd name="T17" fmla="*/ 468 h 3590"/>
                <a:gd name="T18" fmla="*/ 699 w 5002"/>
                <a:gd name="T19" fmla="*/ 468 h 3590"/>
                <a:gd name="T20" fmla="*/ 0 w 5002"/>
                <a:gd name="T21" fmla="*/ 904 h 3590"/>
                <a:gd name="T22" fmla="*/ 0 w 5002"/>
                <a:gd name="T23" fmla="*/ 3153 h 35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02"/>
                <a:gd name="T37" fmla="*/ 0 h 3590"/>
                <a:gd name="T38" fmla="*/ 5002 w 5002"/>
                <a:gd name="T39" fmla="*/ 3590 h 35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02" h="3590">
                  <a:moveTo>
                    <a:pt x="0" y="3153"/>
                  </a:moveTo>
                  <a:cubicBezTo>
                    <a:pt x="0" y="3589"/>
                    <a:pt x="0" y="3589"/>
                    <a:pt x="699" y="3589"/>
                  </a:cubicBezTo>
                  <a:lnTo>
                    <a:pt x="4302" y="3589"/>
                  </a:lnTo>
                  <a:cubicBezTo>
                    <a:pt x="5001" y="3589"/>
                    <a:pt x="5001" y="3589"/>
                    <a:pt x="5001" y="3153"/>
                  </a:cubicBezTo>
                  <a:lnTo>
                    <a:pt x="5001" y="904"/>
                  </a:lnTo>
                  <a:cubicBezTo>
                    <a:pt x="5001" y="468"/>
                    <a:pt x="5001" y="468"/>
                    <a:pt x="4302" y="468"/>
                  </a:cubicBezTo>
                  <a:lnTo>
                    <a:pt x="1999" y="468"/>
                  </a:lnTo>
                  <a:lnTo>
                    <a:pt x="342" y="0"/>
                  </a:lnTo>
                  <a:lnTo>
                    <a:pt x="791" y="468"/>
                  </a:lnTo>
                  <a:lnTo>
                    <a:pt x="699" y="468"/>
                  </a:lnTo>
                  <a:cubicBezTo>
                    <a:pt x="0" y="468"/>
                    <a:pt x="0" y="468"/>
                    <a:pt x="0" y="904"/>
                  </a:cubicBezTo>
                  <a:lnTo>
                    <a:pt x="0" y="3153"/>
                  </a:lnTo>
                </a:path>
              </a:pathLst>
            </a:custGeom>
            <a:solidFill>
              <a:srgbClr val="0000FF"/>
            </a:solidFill>
            <a:ln w="12600">
              <a:solidFill>
                <a:srgbClr val="E0E0E0"/>
              </a:solidFill>
              <a:round/>
              <a:headEnd/>
              <a:tailEnd/>
            </a:ln>
          </p:spPr>
          <p:txBody>
            <a:bodyPr wrap="none" anchor="ctr"/>
            <a:lstStyle/>
            <a:p>
              <a:endParaRPr lang="en-US">
                <a:solidFill>
                  <a:schemeClr val="bg1"/>
                </a:solidFill>
              </a:endParaRPr>
            </a:p>
          </p:txBody>
        </p:sp>
        <p:sp>
          <p:nvSpPr>
            <p:cNvPr id="22563" name="AutoShape 45"/>
            <p:cNvSpPr>
              <a:spLocks noChangeArrowheads="1"/>
            </p:cNvSpPr>
            <p:nvPr/>
          </p:nvSpPr>
          <p:spPr bwMode="auto">
            <a:xfrm>
              <a:off x="4614" y="1947"/>
              <a:ext cx="1134" cy="814"/>
            </a:xfrm>
            <a:prstGeom prst="roundRect">
              <a:avLst>
                <a:gd name="adj" fmla="val 12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5000"/>
                </a:lnSpc>
                <a:buClr>
                  <a:srgbClr val="E0E0E0"/>
                </a:buClr>
                <a:buSzPct val="100000"/>
                <a:buFont typeface="Times New Roman" charset="0"/>
                <a:buNone/>
              </a:pPr>
              <a:r>
                <a:rPr lang="en-GB" altLang="en-US" sz="2400" b="1"/>
                <a:t>My hash</a:t>
              </a:r>
            </a:p>
            <a:p>
              <a:pPr algn="ctr">
                <a:buClr>
                  <a:srgbClr val="E0E0E0"/>
                </a:buClr>
                <a:buSzPct val="100000"/>
                <a:buFont typeface="Times New Roman" charset="0"/>
                <a:buNone/>
              </a:pPr>
              <a:r>
                <a:rPr lang="en-GB" altLang="en-US" sz="2400" b="1"/>
                <a:t>value is [2].</a:t>
              </a:r>
            </a:p>
          </p:txBody>
        </p:sp>
      </p:grpSp>
      <p:grpSp>
        <p:nvGrpSpPr>
          <p:cNvPr id="22559" name="Group 46"/>
          <p:cNvGrpSpPr>
            <a:grpSpLocks/>
          </p:cNvGrpSpPr>
          <p:nvPr/>
        </p:nvGrpSpPr>
        <p:grpSpPr bwMode="auto">
          <a:xfrm>
            <a:off x="7197726" y="4070351"/>
            <a:ext cx="1363663" cy="771525"/>
            <a:chOff x="3574" y="2564"/>
            <a:chExt cx="859" cy="486"/>
          </a:xfrm>
        </p:grpSpPr>
        <p:sp>
          <p:nvSpPr>
            <p:cNvPr id="22560" name="Freeform 47"/>
            <p:cNvSpPr>
              <a:spLocks noChangeArrowheads="1"/>
            </p:cNvSpPr>
            <p:nvPr/>
          </p:nvSpPr>
          <p:spPr bwMode="auto">
            <a:xfrm>
              <a:off x="3574" y="2564"/>
              <a:ext cx="860" cy="487"/>
            </a:xfrm>
            <a:custGeom>
              <a:avLst/>
              <a:gdLst>
                <a:gd name="T0" fmla="*/ 0 w 3794"/>
                <a:gd name="T1" fmla="*/ 261 h 2148"/>
                <a:gd name="T2" fmla="*/ 530 w 3794"/>
                <a:gd name="T3" fmla="*/ 0 h 2148"/>
                <a:gd name="T4" fmla="*/ 3263 w 3794"/>
                <a:gd name="T5" fmla="*/ 0 h 2148"/>
                <a:gd name="T6" fmla="*/ 3793 w 3794"/>
                <a:gd name="T7" fmla="*/ 261 h 2148"/>
                <a:gd name="T8" fmla="*/ 3793 w 3794"/>
                <a:gd name="T9" fmla="*/ 1606 h 2148"/>
                <a:gd name="T10" fmla="*/ 3263 w 3794"/>
                <a:gd name="T11" fmla="*/ 1867 h 2148"/>
                <a:gd name="T12" fmla="*/ 1516 w 3794"/>
                <a:gd name="T13" fmla="*/ 1867 h 2148"/>
                <a:gd name="T14" fmla="*/ 260 w 3794"/>
                <a:gd name="T15" fmla="*/ 2147 h 2148"/>
                <a:gd name="T16" fmla="*/ 600 w 3794"/>
                <a:gd name="T17" fmla="*/ 1867 h 2148"/>
                <a:gd name="T18" fmla="*/ 530 w 3794"/>
                <a:gd name="T19" fmla="*/ 1867 h 2148"/>
                <a:gd name="T20" fmla="*/ 0 w 3794"/>
                <a:gd name="T21" fmla="*/ 1606 h 2148"/>
                <a:gd name="T22" fmla="*/ 0 w 3794"/>
                <a:gd name="T23" fmla="*/ 261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94"/>
                <a:gd name="T37" fmla="*/ 0 h 2148"/>
                <a:gd name="T38" fmla="*/ 3794 w 3794"/>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94" h="2148">
                  <a:moveTo>
                    <a:pt x="0" y="261"/>
                  </a:moveTo>
                  <a:cubicBezTo>
                    <a:pt x="0" y="0"/>
                    <a:pt x="0" y="0"/>
                    <a:pt x="530" y="0"/>
                  </a:cubicBezTo>
                  <a:lnTo>
                    <a:pt x="3263" y="0"/>
                  </a:lnTo>
                  <a:cubicBezTo>
                    <a:pt x="3793" y="0"/>
                    <a:pt x="3793" y="0"/>
                    <a:pt x="3793" y="261"/>
                  </a:cubicBezTo>
                  <a:lnTo>
                    <a:pt x="3793" y="1606"/>
                  </a:lnTo>
                  <a:cubicBezTo>
                    <a:pt x="3793" y="1867"/>
                    <a:pt x="3793" y="1867"/>
                    <a:pt x="3263" y="1867"/>
                  </a:cubicBezTo>
                  <a:lnTo>
                    <a:pt x="1516" y="1867"/>
                  </a:lnTo>
                  <a:lnTo>
                    <a:pt x="260" y="2147"/>
                  </a:lnTo>
                  <a:lnTo>
                    <a:pt x="600" y="1867"/>
                  </a:lnTo>
                  <a:lnTo>
                    <a:pt x="530" y="1867"/>
                  </a:lnTo>
                  <a:cubicBezTo>
                    <a:pt x="0" y="1867"/>
                    <a:pt x="0" y="1867"/>
                    <a:pt x="0" y="1606"/>
                  </a:cubicBezTo>
                  <a:lnTo>
                    <a:pt x="0" y="261"/>
                  </a:lnTo>
                </a:path>
              </a:pathLst>
            </a:custGeom>
            <a:solidFill>
              <a:srgbClr val="0000FF"/>
            </a:solidFill>
            <a:ln w="12600">
              <a:solidFill>
                <a:srgbClr val="E0E0E0"/>
              </a:solidFill>
              <a:round/>
              <a:headEnd/>
              <a:tailEnd/>
            </a:ln>
          </p:spPr>
          <p:txBody>
            <a:bodyPr wrap="none" anchor="ctr"/>
            <a:lstStyle/>
            <a:p>
              <a:endParaRPr lang="en-US">
                <a:solidFill>
                  <a:schemeClr val="bg1"/>
                </a:solidFill>
              </a:endParaRPr>
            </a:p>
          </p:txBody>
        </p:sp>
        <p:sp>
          <p:nvSpPr>
            <p:cNvPr id="22561" name="AutoShape 48"/>
            <p:cNvSpPr>
              <a:spLocks noChangeArrowheads="1"/>
            </p:cNvSpPr>
            <p:nvPr/>
          </p:nvSpPr>
          <p:spPr bwMode="auto">
            <a:xfrm>
              <a:off x="3574" y="2564"/>
              <a:ext cx="860" cy="487"/>
            </a:xfrm>
            <a:prstGeom prst="roundRect">
              <a:avLst>
                <a:gd name="adj" fmla="val 20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5000"/>
                </a:lnSpc>
                <a:buClr>
                  <a:srgbClr val="E0E0E0"/>
                </a:buClr>
                <a:buSzPct val="100000"/>
                <a:buFont typeface="Times New Roman" charset="0"/>
                <a:buNone/>
              </a:pPr>
              <a:r>
                <a:rPr lang="en-GB" altLang="en-US" sz="2400" b="1"/>
                <a:t>Yes!</a:t>
              </a:r>
            </a:p>
          </p:txBody>
        </p:sp>
      </p:grpSp>
    </p:spTree>
    <p:extLst>
      <p:ext uri="{BB962C8B-B14F-4D97-AF65-F5344CB8AC3E}">
        <p14:creationId xmlns:p14="http://schemas.microsoft.com/office/powerpoint/2010/main" val="942809156"/>
      </p:ext>
    </p:extLst>
  </p:cSld>
  <p:clrMapOvr>
    <a:masterClrMapping/>
  </p:clrMapOvr>
  <p:transition>
    <p:check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Searching for a Key</a:t>
            </a:r>
          </a:p>
        </p:txBody>
      </p:sp>
      <p:sp>
        <p:nvSpPr>
          <p:cNvPr id="23555" name="Rectangle 2"/>
          <p:cNvSpPr>
            <a:spLocks noGrp="1" noChangeArrowheads="1"/>
          </p:cNvSpPr>
          <p:nvPr>
            <p:ph type="body" idx="1"/>
          </p:nvPr>
        </p:nvSpPr>
        <p:spPr>
          <a:xfrm>
            <a:off x="2209801" y="1774825"/>
            <a:ext cx="5102225"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solidFill>
                  <a:schemeClr val="tx1"/>
                </a:solidFill>
                <a:effectLst/>
              </a:rPr>
              <a:t>When the item is found, the information can be copied to the necessary location.</a:t>
            </a:r>
          </a:p>
        </p:txBody>
      </p:sp>
      <p:sp>
        <p:nvSpPr>
          <p:cNvPr id="23556" name="Freeform 3"/>
          <p:cNvSpPr>
            <a:spLocks noChangeArrowheads="1"/>
          </p:cNvSpPr>
          <p:nvPr/>
        </p:nvSpPr>
        <p:spPr bwMode="auto">
          <a:xfrm>
            <a:off x="8342314" y="3355976"/>
            <a:ext cx="1309687" cy="2830513"/>
          </a:xfrm>
          <a:custGeom>
            <a:avLst/>
            <a:gdLst>
              <a:gd name="T0" fmla="*/ 1473 w 3639"/>
              <a:gd name="T1" fmla="*/ 0 h 7864"/>
              <a:gd name="T2" fmla="*/ 0 w 3639"/>
              <a:gd name="T3" fmla="*/ 4211 h 7864"/>
              <a:gd name="T4" fmla="*/ 445 w 3639"/>
              <a:gd name="T5" fmla="*/ 4917 h 7864"/>
              <a:gd name="T6" fmla="*/ 189 w 3639"/>
              <a:gd name="T7" fmla="*/ 5411 h 7864"/>
              <a:gd name="T8" fmla="*/ 1067 w 3639"/>
              <a:gd name="T9" fmla="*/ 7863 h 7864"/>
              <a:gd name="T10" fmla="*/ 3638 w 3639"/>
              <a:gd name="T11" fmla="*/ 5146 h 7864"/>
              <a:gd name="T12" fmla="*/ 1473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57" name="AutoShape 4"/>
          <p:cNvSpPr>
            <a:spLocks noChangeArrowheads="1"/>
          </p:cNvSpPr>
          <p:nvPr/>
        </p:nvSpPr>
        <p:spPr bwMode="auto">
          <a:xfrm>
            <a:off x="2363789"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3558" name="Line 5"/>
          <p:cNvSpPr>
            <a:spLocks noChangeShapeType="1"/>
          </p:cNvSpPr>
          <p:nvPr/>
        </p:nvSpPr>
        <p:spPr bwMode="auto">
          <a:xfrm>
            <a:off x="3276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59" name="Line 6"/>
          <p:cNvSpPr>
            <a:spLocks noChangeShapeType="1"/>
          </p:cNvSpPr>
          <p:nvPr/>
        </p:nvSpPr>
        <p:spPr bwMode="auto">
          <a:xfrm>
            <a:off x="4191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0" name="Line 7"/>
          <p:cNvSpPr>
            <a:spLocks noChangeShapeType="1"/>
          </p:cNvSpPr>
          <p:nvPr/>
        </p:nvSpPr>
        <p:spPr bwMode="auto">
          <a:xfrm>
            <a:off x="5103814"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1" name="Line 8"/>
          <p:cNvSpPr>
            <a:spLocks noChangeShapeType="1"/>
          </p:cNvSpPr>
          <p:nvPr/>
        </p:nvSpPr>
        <p:spPr bwMode="auto">
          <a:xfrm>
            <a:off x="60198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2" name="Line 9"/>
          <p:cNvSpPr>
            <a:spLocks noChangeShapeType="1"/>
          </p:cNvSpPr>
          <p:nvPr/>
        </p:nvSpPr>
        <p:spPr bwMode="auto">
          <a:xfrm>
            <a:off x="69342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3" name="Line 10"/>
          <p:cNvSpPr>
            <a:spLocks noChangeShapeType="1"/>
          </p:cNvSpPr>
          <p:nvPr/>
        </p:nvSpPr>
        <p:spPr bwMode="auto">
          <a:xfrm>
            <a:off x="7848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4" name="AutoShape 11"/>
          <p:cNvSpPr>
            <a:spLocks noChangeArrowheads="1"/>
          </p:cNvSpPr>
          <p:nvPr/>
        </p:nvSpPr>
        <p:spPr bwMode="auto">
          <a:xfrm>
            <a:off x="2484438"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23565" name="AutoShape 12"/>
          <p:cNvSpPr>
            <a:spLocks noChangeArrowheads="1"/>
          </p:cNvSpPr>
          <p:nvPr/>
        </p:nvSpPr>
        <p:spPr bwMode="auto">
          <a:xfrm>
            <a:off x="33598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23566" name="AutoShape 13"/>
          <p:cNvSpPr>
            <a:spLocks noChangeArrowheads="1"/>
          </p:cNvSpPr>
          <p:nvPr/>
        </p:nvSpPr>
        <p:spPr bwMode="auto">
          <a:xfrm>
            <a:off x="42742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23567" name="AutoShape 14"/>
          <p:cNvSpPr>
            <a:spLocks noChangeArrowheads="1"/>
          </p:cNvSpPr>
          <p:nvPr/>
        </p:nvSpPr>
        <p:spPr bwMode="auto">
          <a:xfrm>
            <a:off x="51553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23568" name="AutoShape 15"/>
          <p:cNvSpPr>
            <a:spLocks noChangeArrowheads="1"/>
          </p:cNvSpPr>
          <p:nvPr/>
        </p:nvSpPr>
        <p:spPr bwMode="auto">
          <a:xfrm>
            <a:off x="60697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23569" name="AutoShape 16"/>
          <p:cNvSpPr>
            <a:spLocks noChangeArrowheads="1"/>
          </p:cNvSpPr>
          <p:nvPr/>
        </p:nvSpPr>
        <p:spPr bwMode="auto">
          <a:xfrm>
            <a:off x="704129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t>[ 5 ]</a:t>
            </a:r>
          </a:p>
        </p:txBody>
      </p:sp>
      <p:sp>
        <p:nvSpPr>
          <p:cNvPr id="23570" name="AutoShape 17"/>
          <p:cNvSpPr>
            <a:spLocks noChangeArrowheads="1"/>
          </p:cNvSpPr>
          <p:nvPr/>
        </p:nvSpPr>
        <p:spPr bwMode="auto">
          <a:xfrm>
            <a:off x="9193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3571" name="AutoShape 18"/>
          <p:cNvSpPr>
            <a:spLocks noChangeArrowheads="1"/>
          </p:cNvSpPr>
          <p:nvPr/>
        </p:nvSpPr>
        <p:spPr bwMode="auto">
          <a:xfrm>
            <a:off x="9348788" y="4879976"/>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t>[ 700]</a:t>
            </a:r>
          </a:p>
        </p:txBody>
      </p:sp>
      <p:grpSp>
        <p:nvGrpSpPr>
          <p:cNvPr id="23572" name="Group 19"/>
          <p:cNvGrpSpPr>
            <a:grpSpLocks/>
          </p:cNvGrpSpPr>
          <p:nvPr/>
        </p:nvGrpSpPr>
        <p:grpSpPr bwMode="auto">
          <a:xfrm>
            <a:off x="6122991" y="5475294"/>
            <a:ext cx="628650" cy="519113"/>
            <a:chOff x="2897" y="3449"/>
            <a:chExt cx="396" cy="327"/>
          </a:xfrm>
        </p:grpSpPr>
        <p:sp>
          <p:nvSpPr>
            <p:cNvPr id="23606" name="AutoShape 20"/>
            <p:cNvSpPr>
              <a:spLocks noChangeArrowheads="1"/>
            </p:cNvSpPr>
            <p:nvPr/>
          </p:nvSpPr>
          <p:spPr bwMode="auto">
            <a:xfrm>
              <a:off x="2897" y="3449"/>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506643548</a:t>
              </a:r>
            </a:p>
          </p:txBody>
        </p:sp>
        <p:pic>
          <p:nvPicPr>
            <p:cNvPr id="23607" name="Picture 21"/>
            <p:cNvPicPr>
              <a:picLocks noChangeAspect="1" noChangeArrowheads="1"/>
            </p:cNvPicPr>
            <p:nvPr/>
          </p:nvPicPr>
          <p:blipFill>
            <a:blip r:embed="rId3">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73" name="Group 22"/>
          <p:cNvGrpSpPr>
            <a:grpSpLocks/>
          </p:cNvGrpSpPr>
          <p:nvPr/>
        </p:nvGrpSpPr>
        <p:grpSpPr bwMode="auto">
          <a:xfrm>
            <a:off x="4346573" y="5449894"/>
            <a:ext cx="628650" cy="569913"/>
            <a:chOff x="1778" y="3433"/>
            <a:chExt cx="396" cy="359"/>
          </a:xfrm>
        </p:grpSpPr>
        <p:sp>
          <p:nvSpPr>
            <p:cNvPr id="23604" name="AutoShape 23"/>
            <p:cNvSpPr>
              <a:spLocks noChangeArrowheads="1"/>
            </p:cNvSpPr>
            <p:nvPr/>
          </p:nvSpPr>
          <p:spPr bwMode="auto">
            <a:xfrm>
              <a:off x="1778" y="3433"/>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233667136</a:t>
              </a:r>
            </a:p>
          </p:txBody>
        </p:sp>
        <p:pic>
          <p:nvPicPr>
            <p:cNvPr id="23605"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74" name="Group 25"/>
          <p:cNvGrpSpPr>
            <a:grpSpLocks/>
          </p:cNvGrpSpPr>
          <p:nvPr/>
        </p:nvGrpSpPr>
        <p:grpSpPr bwMode="auto">
          <a:xfrm>
            <a:off x="3430589" y="5445131"/>
            <a:ext cx="579437" cy="577851"/>
            <a:chOff x="1201" y="3430"/>
            <a:chExt cx="365" cy="364"/>
          </a:xfrm>
        </p:grpSpPr>
        <p:sp>
          <p:nvSpPr>
            <p:cNvPr id="23602" name="AutoShape 26"/>
            <p:cNvSpPr>
              <a:spLocks noChangeArrowheads="1"/>
            </p:cNvSpPr>
            <p:nvPr/>
          </p:nvSpPr>
          <p:spPr bwMode="auto">
            <a:xfrm>
              <a:off x="1201" y="3430"/>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281942902</a:t>
              </a:r>
            </a:p>
          </p:txBody>
        </p:sp>
        <p:pic>
          <p:nvPicPr>
            <p:cNvPr id="23603"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75" name="Group 28"/>
          <p:cNvGrpSpPr>
            <a:grpSpLocks/>
          </p:cNvGrpSpPr>
          <p:nvPr/>
        </p:nvGrpSpPr>
        <p:grpSpPr bwMode="auto">
          <a:xfrm>
            <a:off x="9288458" y="5480056"/>
            <a:ext cx="727074" cy="508001"/>
            <a:chOff x="4891" y="3452"/>
            <a:chExt cx="458" cy="320"/>
          </a:xfrm>
        </p:grpSpPr>
        <p:sp>
          <p:nvSpPr>
            <p:cNvPr id="23600" name="AutoShape 29"/>
            <p:cNvSpPr>
              <a:spLocks noChangeArrowheads="1"/>
            </p:cNvSpPr>
            <p:nvPr/>
          </p:nvSpPr>
          <p:spPr bwMode="auto">
            <a:xfrm>
              <a:off x="4928" y="3452"/>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155778322</a:t>
              </a:r>
            </a:p>
          </p:txBody>
        </p:sp>
        <p:pic>
          <p:nvPicPr>
            <p:cNvPr id="23601" name="Picture 30"/>
            <p:cNvPicPr>
              <a:picLocks noChangeAspect="1" noChangeArrowheads="1"/>
            </p:cNvPicPr>
            <p:nvPr/>
          </p:nvPicPr>
          <p:blipFill>
            <a:blip r:embed="rId6">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76" name="Group 31"/>
          <p:cNvGrpSpPr>
            <a:grpSpLocks/>
          </p:cNvGrpSpPr>
          <p:nvPr/>
        </p:nvGrpSpPr>
        <p:grpSpPr bwMode="auto">
          <a:xfrm>
            <a:off x="8120060" y="4014788"/>
            <a:ext cx="1311274" cy="2832099"/>
            <a:chOff x="4155" y="2529"/>
            <a:chExt cx="826" cy="1784"/>
          </a:xfrm>
        </p:grpSpPr>
        <p:sp>
          <p:nvSpPr>
            <p:cNvPr id="23598" name="Freeform 32"/>
            <p:cNvSpPr>
              <a:spLocks noChangeArrowheads="1"/>
            </p:cNvSpPr>
            <p:nvPr/>
          </p:nvSpPr>
          <p:spPr bwMode="auto">
            <a:xfrm>
              <a:off x="4155" y="2529"/>
              <a:ext cx="826" cy="1784"/>
            </a:xfrm>
            <a:custGeom>
              <a:avLst/>
              <a:gdLst>
                <a:gd name="T0" fmla="*/ 1475 w 3644"/>
                <a:gd name="T1" fmla="*/ 0 h 7868"/>
                <a:gd name="T2" fmla="*/ 0 w 3644"/>
                <a:gd name="T3" fmla="*/ 4213 h 7868"/>
                <a:gd name="T4" fmla="*/ 445 w 3644"/>
                <a:gd name="T5" fmla="*/ 4920 h 7868"/>
                <a:gd name="T6" fmla="*/ 189 w 3644"/>
                <a:gd name="T7" fmla="*/ 5414 h 7868"/>
                <a:gd name="T8" fmla="*/ 1068 w 3644"/>
                <a:gd name="T9" fmla="*/ 7867 h 7868"/>
                <a:gd name="T10" fmla="*/ 3643 w 3644"/>
                <a:gd name="T11" fmla="*/ 5149 h 7868"/>
                <a:gd name="T12" fmla="*/ 1475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9" name="AutoShape 33"/>
            <p:cNvSpPr>
              <a:spLocks noChangeArrowheads="1"/>
            </p:cNvSpPr>
            <p:nvPr/>
          </p:nvSpPr>
          <p:spPr bwMode="auto">
            <a:xfrm>
              <a:off x="4353" y="3461"/>
              <a:ext cx="357" cy="27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grpSp>
      <p:grpSp>
        <p:nvGrpSpPr>
          <p:cNvPr id="23577" name="Group 34"/>
          <p:cNvGrpSpPr>
            <a:grpSpLocks/>
          </p:cNvGrpSpPr>
          <p:nvPr/>
        </p:nvGrpSpPr>
        <p:grpSpPr bwMode="auto">
          <a:xfrm>
            <a:off x="5237164" y="5465759"/>
            <a:ext cx="579437" cy="558799"/>
            <a:chOff x="2339" y="3443"/>
            <a:chExt cx="365" cy="352"/>
          </a:xfrm>
        </p:grpSpPr>
        <p:pic>
          <p:nvPicPr>
            <p:cNvPr id="23596" name="Picture 35"/>
            <p:cNvPicPr>
              <a:picLocks noChangeAspect="1" noChangeArrowheads="1"/>
            </p:cNvPicPr>
            <p:nvPr/>
          </p:nvPicPr>
          <p:blipFill>
            <a:blip r:embed="rId7">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97" name="AutoShape 36"/>
            <p:cNvSpPr>
              <a:spLocks noChangeArrowheads="1"/>
            </p:cNvSpPr>
            <p:nvPr/>
          </p:nvSpPr>
          <p:spPr bwMode="auto">
            <a:xfrm>
              <a:off x="2339" y="3443"/>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580625685</a:t>
              </a:r>
            </a:p>
          </p:txBody>
        </p:sp>
      </p:grpSp>
      <p:grpSp>
        <p:nvGrpSpPr>
          <p:cNvPr id="23578" name="Group 37"/>
          <p:cNvGrpSpPr>
            <a:grpSpLocks/>
          </p:cNvGrpSpPr>
          <p:nvPr/>
        </p:nvGrpSpPr>
        <p:grpSpPr bwMode="auto">
          <a:xfrm>
            <a:off x="7072314" y="5454656"/>
            <a:ext cx="579437" cy="550863"/>
            <a:chOff x="3495" y="3436"/>
            <a:chExt cx="365" cy="347"/>
          </a:xfrm>
        </p:grpSpPr>
        <p:pic>
          <p:nvPicPr>
            <p:cNvPr id="23594"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0" y="3511"/>
              <a:ext cx="29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95" name="AutoShape 39"/>
            <p:cNvSpPr>
              <a:spLocks noChangeArrowheads="1"/>
            </p:cNvSpPr>
            <p:nvPr/>
          </p:nvSpPr>
          <p:spPr bwMode="auto">
            <a:xfrm>
              <a:off x="3495" y="3436"/>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701466868</a:t>
              </a:r>
            </a:p>
          </p:txBody>
        </p:sp>
      </p:grpSp>
      <p:sp>
        <p:nvSpPr>
          <p:cNvPr id="23579" name="AutoShape 40"/>
          <p:cNvSpPr>
            <a:spLocks noChangeArrowheads="1"/>
          </p:cNvSpPr>
          <p:nvPr/>
        </p:nvSpPr>
        <p:spPr bwMode="auto">
          <a:xfrm>
            <a:off x="7553326"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3580" name="AutoShape 41"/>
          <p:cNvSpPr>
            <a:spLocks noChangeArrowheads="1"/>
          </p:cNvSpPr>
          <p:nvPr/>
        </p:nvSpPr>
        <p:spPr bwMode="auto">
          <a:xfrm>
            <a:off x="7680326" y="1103314"/>
            <a:ext cx="2521010" cy="404255"/>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200" b="1" dirty="0"/>
              <a:t>Number 701466868</a:t>
            </a:r>
          </a:p>
        </p:txBody>
      </p:sp>
      <p:grpSp>
        <p:nvGrpSpPr>
          <p:cNvPr id="23581" name="Group 42"/>
          <p:cNvGrpSpPr>
            <a:grpSpLocks/>
          </p:cNvGrpSpPr>
          <p:nvPr/>
        </p:nvGrpSpPr>
        <p:grpSpPr bwMode="auto">
          <a:xfrm>
            <a:off x="8847139" y="3090864"/>
            <a:ext cx="1800225" cy="1290637"/>
            <a:chOff x="4613" y="1947"/>
            <a:chExt cx="1134" cy="813"/>
          </a:xfrm>
        </p:grpSpPr>
        <p:sp>
          <p:nvSpPr>
            <p:cNvPr id="23592" name="Freeform 43"/>
            <p:cNvSpPr>
              <a:spLocks noChangeArrowheads="1"/>
            </p:cNvSpPr>
            <p:nvPr/>
          </p:nvSpPr>
          <p:spPr bwMode="auto">
            <a:xfrm>
              <a:off x="4613" y="1947"/>
              <a:ext cx="1134" cy="814"/>
            </a:xfrm>
            <a:custGeom>
              <a:avLst/>
              <a:gdLst>
                <a:gd name="T0" fmla="*/ 0 w 5002"/>
                <a:gd name="T1" fmla="*/ 3153 h 3590"/>
                <a:gd name="T2" fmla="*/ 699 w 5002"/>
                <a:gd name="T3" fmla="*/ 3589 h 3590"/>
                <a:gd name="T4" fmla="*/ 4302 w 5002"/>
                <a:gd name="T5" fmla="*/ 3589 h 3590"/>
                <a:gd name="T6" fmla="*/ 5001 w 5002"/>
                <a:gd name="T7" fmla="*/ 3153 h 3590"/>
                <a:gd name="T8" fmla="*/ 5001 w 5002"/>
                <a:gd name="T9" fmla="*/ 904 h 3590"/>
                <a:gd name="T10" fmla="*/ 4302 w 5002"/>
                <a:gd name="T11" fmla="*/ 468 h 3590"/>
                <a:gd name="T12" fmla="*/ 1999 w 5002"/>
                <a:gd name="T13" fmla="*/ 468 h 3590"/>
                <a:gd name="T14" fmla="*/ 342 w 5002"/>
                <a:gd name="T15" fmla="*/ 0 h 3590"/>
                <a:gd name="T16" fmla="*/ 791 w 5002"/>
                <a:gd name="T17" fmla="*/ 468 h 3590"/>
                <a:gd name="T18" fmla="*/ 699 w 5002"/>
                <a:gd name="T19" fmla="*/ 468 h 3590"/>
                <a:gd name="T20" fmla="*/ 0 w 5002"/>
                <a:gd name="T21" fmla="*/ 904 h 3590"/>
                <a:gd name="T22" fmla="*/ 0 w 5002"/>
                <a:gd name="T23" fmla="*/ 3153 h 35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02"/>
                <a:gd name="T37" fmla="*/ 0 h 3590"/>
                <a:gd name="T38" fmla="*/ 5002 w 5002"/>
                <a:gd name="T39" fmla="*/ 3590 h 35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02" h="3590">
                  <a:moveTo>
                    <a:pt x="0" y="3153"/>
                  </a:moveTo>
                  <a:cubicBezTo>
                    <a:pt x="0" y="3589"/>
                    <a:pt x="0" y="3589"/>
                    <a:pt x="699" y="3589"/>
                  </a:cubicBezTo>
                  <a:lnTo>
                    <a:pt x="4302" y="3589"/>
                  </a:lnTo>
                  <a:cubicBezTo>
                    <a:pt x="5001" y="3589"/>
                    <a:pt x="5001" y="3589"/>
                    <a:pt x="5001" y="3153"/>
                  </a:cubicBezTo>
                  <a:lnTo>
                    <a:pt x="5001" y="904"/>
                  </a:lnTo>
                  <a:cubicBezTo>
                    <a:pt x="5001" y="468"/>
                    <a:pt x="5001" y="468"/>
                    <a:pt x="4302" y="468"/>
                  </a:cubicBezTo>
                  <a:lnTo>
                    <a:pt x="1999" y="468"/>
                  </a:lnTo>
                  <a:lnTo>
                    <a:pt x="342" y="0"/>
                  </a:lnTo>
                  <a:lnTo>
                    <a:pt x="791" y="468"/>
                  </a:lnTo>
                  <a:lnTo>
                    <a:pt x="699" y="468"/>
                  </a:lnTo>
                  <a:cubicBezTo>
                    <a:pt x="0" y="468"/>
                    <a:pt x="0" y="468"/>
                    <a:pt x="0" y="904"/>
                  </a:cubicBezTo>
                  <a:lnTo>
                    <a:pt x="0" y="3153"/>
                  </a:lnTo>
                </a:path>
              </a:pathLst>
            </a:custGeom>
            <a:solidFill>
              <a:srgbClr val="0000FF"/>
            </a:solidFill>
            <a:ln w="12600">
              <a:solidFill>
                <a:srgbClr val="E0E0E0"/>
              </a:solidFill>
              <a:round/>
              <a:headEnd/>
              <a:tailEnd/>
            </a:ln>
          </p:spPr>
          <p:txBody>
            <a:bodyPr wrap="none" anchor="ctr"/>
            <a:lstStyle/>
            <a:p>
              <a:endParaRPr lang="en-US">
                <a:solidFill>
                  <a:schemeClr val="bg1"/>
                </a:solidFill>
              </a:endParaRPr>
            </a:p>
          </p:txBody>
        </p:sp>
        <p:sp>
          <p:nvSpPr>
            <p:cNvPr id="23593" name="AutoShape 44"/>
            <p:cNvSpPr>
              <a:spLocks noChangeArrowheads="1"/>
            </p:cNvSpPr>
            <p:nvPr/>
          </p:nvSpPr>
          <p:spPr bwMode="auto">
            <a:xfrm>
              <a:off x="4614" y="1947"/>
              <a:ext cx="1134" cy="814"/>
            </a:xfrm>
            <a:prstGeom prst="roundRect">
              <a:avLst>
                <a:gd name="adj" fmla="val 12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5000"/>
                </a:lnSpc>
                <a:buClr>
                  <a:srgbClr val="E0E0E0"/>
                </a:buClr>
                <a:buSzPct val="100000"/>
                <a:buFont typeface="Times New Roman" charset="0"/>
                <a:buNone/>
              </a:pPr>
              <a:r>
                <a:rPr lang="en-GB" altLang="en-US" sz="2400" b="1"/>
                <a:t>My hash</a:t>
              </a:r>
            </a:p>
            <a:p>
              <a:pPr algn="ctr">
                <a:buClr>
                  <a:srgbClr val="E0E0E0"/>
                </a:buClr>
                <a:buSzPct val="100000"/>
                <a:buFont typeface="Times New Roman" charset="0"/>
                <a:buNone/>
              </a:pPr>
              <a:r>
                <a:rPr lang="en-GB" altLang="en-US" sz="2400" b="1"/>
                <a:t>value is [2].</a:t>
              </a:r>
            </a:p>
          </p:txBody>
        </p:sp>
      </p:grpSp>
      <p:grpSp>
        <p:nvGrpSpPr>
          <p:cNvPr id="23582" name="Group 45"/>
          <p:cNvGrpSpPr>
            <a:grpSpLocks/>
          </p:cNvGrpSpPr>
          <p:nvPr/>
        </p:nvGrpSpPr>
        <p:grpSpPr bwMode="auto">
          <a:xfrm>
            <a:off x="7197726" y="4070351"/>
            <a:ext cx="1363663" cy="771525"/>
            <a:chOff x="3574" y="2564"/>
            <a:chExt cx="859" cy="486"/>
          </a:xfrm>
        </p:grpSpPr>
        <p:sp>
          <p:nvSpPr>
            <p:cNvPr id="23590" name="Freeform 46"/>
            <p:cNvSpPr>
              <a:spLocks noChangeArrowheads="1"/>
            </p:cNvSpPr>
            <p:nvPr/>
          </p:nvSpPr>
          <p:spPr bwMode="auto">
            <a:xfrm>
              <a:off x="3574" y="2564"/>
              <a:ext cx="860" cy="487"/>
            </a:xfrm>
            <a:custGeom>
              <a:avLst/>
              <a:gdLst>
                <a:gd name="T0" fmla="*/ 0 w 3794"/>
                <a:gd name="T1" fmla="*/ 261 h 2148"/>
                <a:gd name="T2" fmla="*/ 530 w 3794"/>
                <a:gd name="T3" fmla="*/ 0 h 2148"/>
                <a:gd name="T4" fmla="*/ 3263 w 3794"/>
                <a:gd name="T5" fmla="*/ 0 h 2148"/>
                <a:gd name="T6" fmla="*/ 3793 w 3794"/>
                <a:gd name="T7" fmla="*/ 261 h 2148"/>
                <a:gd name="T8" fmla="*/ 3793 w 3794"/>
                <a:gd name="T9" fmla="*/ 1606 h 2148"/>
                <a:gd name="T10" fmla="*/ 3263 w 3794"/>
                <a:gd name="T11" fmla="*/ 1867 h 2148"/>
                <a:gd name="T12" fmla="*/ 1516 w 3794"/>
                <a:gd name="T13" fmla="*/ 1867 h 2148"/>
                <a:gd name="T14" fmla="*/ 260 w 3794"/>
                <a:gd name="T15" fmla="*/ 2147 h 2148"/>
                <a:gd name="T16" fmla="*/ 600 w 3794"/>
                <a:gd name="T17" fmla="*/ 1867 h 2148"/>
                <a:gd name="T18" fmla="*/ 530 w 3794"/>
                <a:gd name="T19" fmla="*/ 1867 h 2148"/>
                <a:gd name="T20" fmla="*/ 0 w 3794"/>
                <a:gd name="T21" fmla="*/ 1606 h 2148"/>
                <a:gd name="T22" fmla="*/ 0 w 3794"/>
                <a:gd name="T23" fmla="*/ 261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94"/>
                <a:gd name="T37" fmla="*/ 0 h 2148"/>
                <a:gd name="T38" fmla="*/ 3794 w 3794"/>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94" h="2148">
                  <a:moveTo>
                    <a:pt x="0" y="261"/>
                  </a:moveTo>
                  <a:cubicBezTo>
                    <a:pt x="0" y="0"/>
                    <a:pt x="0" y="0"/>
                    <a:pt x="530" y="0"/>
                  </a:cubicBezTo>
                  <a:lnTo>
                    <a:pt x="3263" y="0"/>
                  </a:lnTo>
                  <a:cubicBezTo>
                    <a:pt x="3793" y="0"/>
                    <a:pt x="3793" y="0"/>
                    <a:pt x="3793" y="261"/>
                  </a:cubicBezTo>
                  <a:lnTo>
                    <a:pt x="3793" y="1606"/>
                  </a:lnTo>
                  <a:cubicBezTo>
                    <a:pt x="3793" y="1867"/>
                    <a:pt x="3793" y="1867"/>
                    <a:pt x="3263" y="1867"/>
                  </a:cubicBezTo>
                  <a:lnTo>
                    <a:pt x="1516" y="1867"/>
                  </a:lnTo>
                  <a:lnTo>
                    <a:pt x="260" y="2147"/>
                  </a:lnTo>
                  <a:lnTo>
                    <a:pt x="600" y="1867"/>
                  </a:lnTo>
                  <a:lnTo>
                    <a:pt x="530" y="1867"/>
                  </a:lnTo>
                  <a:cubicBezTo>
                    <a:pt x="0" y="1867"/>
                    <a:pt x="0" y="1867"/>
                    <a:pt x="0" y="1606"/>
                  </a:cubicBezTo>
                  <a:lnTo>
                    <a:pt x="0" y="261"/>
                  </a:lnTo>
                </a:path>
              </a:pathLst>
            </a:custGeom>
            <a:solidFill>
              <a:srgbClr val="0000FF"/>
            </a:solidFill>
            <a:ln w="12600">
              <a:solidFill>
                <a:srgbClr val="E0E0E0"/>
              </a:solidFill>
              <a:round/>
              <a:headEnd/>
              <a:tailEnd/>
            </a:ln>
          </p:spPr>
          <p:txBody>
            <a:bodyPr wrap="none" anchor="ctr"/>
            <a:lstStyle/>
            <a:p>
              <a:endParaRPr lang="en-US">
                <a:solidFill>
                  <a:schemeClr val="bg1"/>
                </a:solidFill>
              </a:endParaRPr>
            </a:p>
          </p:txBody>
        </p:sp>
        <p:sp>
          <p:nvSpPr>
            <p:cNvPr id="23591" name="AutoShape 47"/>
            <p:cNvSpPr>
              <a:spLocks noChangeArrowheads="1"/>
            </p:cNvSpPr>
            <p:nvPr/>
          </p:nvSpPr>
          <p:spPr bwMode="auto">
            <a:xfrm>
              <a:off x="3574" y="2564"/>
              <a:ext cx="860" cy="487"/>
            </a:xfrm>
            <a:prstGeom prst="roundRect">
              <a:avLst>
                <a:gd name="adj" fmla="val 20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5000"/>
                </a:lnSpc>
                <a:buClr>
                  <a:srgbClr val="E0E0E0"/>
                </a:buClr>
                <a:buSzPct val="100000"/>
                <a:buFont typeface="Times New Roman" charset="0"/>
                <a:buNone/>
              </a:pPr>
              <a:r>
                <a:rPr lang="en-GB" altLang="en-US" sz="2400" b="1"/>
                <a:t>Yes!</a:t>
              </a:r>
            </a:p>
          </p:txBody>
        </p:sp>
      </p:grpSp>
      <p:grpSp>
        <p:nvGrpSpPr>
          <p:cNvPr id="23583" name="Group 48"/>
          <p:cNvGrpSpPr>
            <a:grpSpLocks/>
          </p:cNvGrpSpPr>
          <p:nvPr/>
        </p:nvGrpSpPr>
        <p:grpSpPr bwMode="auto">
          <a:xfrm>
            <a:off x="6386514" y="4027488"/>
            <a:ext cx="796925" cy="1377950"/>
            <a:chOff x="3063" y="2537"/>
            <a:chExt cx="502" cy="868"/>
          </a:xfrm>
        </p:grpSpPr>
        <p:sp>
          <p:nvSpPr>
            <p:cNvPr id="23588" name="AutoShape 49"/>
            <p:cNvSpPr>
              <a:spLocks noChangeArrowheads="1"/>
            </p:cNvSpPr>
            <p:nvPr/>
          </p:nvSpPr>
          <p:spPr bwMode="auto">
            <a:xfrm>
              <a:off x="3063" y="2537"/>
              <a:ext cx="503" cy="869"/>
            </a:xfrm>
            <a:prstGeom prst="roundRect">
              <a:avLst>
                <a:gd name="adj" fmla="val 19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760">
                  <a:solidFill>
                    <a:srgbClr val="000000"/>
                  </a:solidFill>
                  <a:round/>
                  <a:headEnd/>
                  <a:tailEnd/>
                </a14:hiddenLine>
              </a:ext>
            </a:extLst>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3589" name="Freeform 50"/>
            <p:cNvSpPr>
              <a:spLocks noChangeArrowheads="1"/>
            </p:cNvSpPr>
            <p:nvPr/>
          </p:nvSpPr>
          <p:spPr bwMode="auto">
            <a:xfrm>
              <a:off x="3063" y="2537"/>
              <a:ext cx="503" cy="869"/>
            </a:xfrm>
            <a:custGeom>
              <a:avLst/>
              <a:gdLst>
                <a:gd name="T0" fmla="*/ 0 w 2219"/>
                <a:gd name="T1" fmla="*/ 0 h 3834"/>
                <a:gd name="T2" fmla="*/ 3 w 2219"/>
                <a:gd name="T3" fmla="*/ 201 h 3834"/>
                <a:gd name="T4" fmla="*/ 12 w 2219"/>
                <a:gd name="T5" fmla="*/ 401 h 3834"/>
                <a:gd name="T6" fmla="*/ 27 w 2219"/>
                <a:gd name="T7" fmla="*/ 600 h 3834"/>
                <a:gd name="T8" fmla="*/ 48 w 2219"/>
                <a:gd name="T9" fmla="*/ 797 h 3834"/>
                <a:gd name="T10" fmla="*/ 76 w 2219"/>
                <a:gd name="T11" fmla="*/ 992 h 3834"/>
                <a:gd name="T12" fmla="*/ 109 w 2219"/>
                <a:gd name="T13" fmla="*/ 1184 h 3834"/>
                <a:gd name="T14" fmla="*/ 147 w 2219"/>
                <a:gd name="T15" fmla="*/ 1374 h 3834"/>
                <a:gd name="T16" fmla="*/ 192 w 2219"/>
                <a:gd name="T17" fmla="*/ 1559 h 3834"/>
                <a:gd name="T18" fmla="*/ 242 w 2219"/>
                <a:gd name="T19" fmla="*/ 1740 h 3834"/>
                <a:gd name="T20" fmla="*/ 297 w 2219"/>
                <a:gd name="T21" fmla="*/ 1917 h 3834"/>
                <a:gd name="T22" fmla="*/ 358 w 2219"/>
                <a:gd name="T23" fmla="*/ 2088 h 3834"/>
                <a:gd name="T24" fmla="*/ 424 w 2219"/>
                <a:gd name="T25" fmla="*/ 2253 h 3834"/>
                <a:gd name="T26" fmla="*/ 494 w 2219"/>
                <a:gd name="T27" fmla="*/ 2412 h 3834"/>
                <a:gd name="T28" fmla="*/ 570 w 2219"/>
                <a:gd name="T29" fmla="*/ 2565 h 3834"/>
                <a:gd name="T30" fmla="*/ 650 w 2219"/>
                <a:gd name="T31" fmla="*/ 2710 h 3834"/>
                <a:gd name="T32" fmla="*/ 734 w 2219"/>
                <a:gd name="T33" fmla="*/ 2848 h 3834"/>
                <a:gd name="T34" fmla="*/ 822 w 2219"/>
                <a:gd name="T35" fmla="*/ 2979 h 3834"/>
                <a:gd name="T36" fmla="*/ 914 w 2219"/>
                <a:gd name="T37" fmla="*/ 3101 h 3834"/>
                <a:gd name="T38" fmla="*/ 1010 w 2219"/>
                <a:gd name="T39" fmla="*/ 3215 h 3834"/>
                <a:gd name="T40" fmla="*/ 1109 w 2219"/>
                <a:gd name="T41" fmla="*/ 3319 h 3834"/>
                <a:gd name="T42" fmla="*/ 1211 w 2219"/>
                <a:gd name="T43" fmla="*/ 3415 h 3834"/>
                <a:gd name="T44" fmla="*/ 1316 w 2219"/>
                <a:gd name="T45" fmla="*/ 3502 h 3834"/>
                <a:gd name="T46" fmla="*/ 1423 w 2219"/>
                <a:gd name="T47" fmla="*/ 3578 h 3834"/>
                <a:gd name="T48" fmla="*/ 1533 w 2219"/>
                <a:gd name="T49" fmla="*/ 3645 h 3834"/>
                <a:gd name="T50" fmla="*/ 1644 w 2219"/>
                <a:gd name="T51" fmla="*/ 3702 h 3834"/>
                <a:gd name="T52" fmla="*/ 1757 w 2219"/>
                <a:gd name="T53" fmla="*/ 3749 h 3834"/>
                <a:gd name="T54" fmla="*/ 1871 w 2219"/>
                <a:gd name="T55" fmla="*/ 3786 h 3834"/>
                <a:gd name="T56" fmla="*/ 1986 w 2219"/>
                <a:gd name="T57" fmla="*/ 3812 h 3834"/>
                <a:gd name="T58" fmla="*/ 2102 w 2219"/>
                <a:gd name="T59" fmla="*/ 3828 h 3834"/>
                <a:gd name="T60" fmla="*/ 2218 w 2219"/>
                <a:gd name="T61" fmla="*/ 3833 h 38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19"/>
                <a:gd name="T94" fmla="*/ 0 h 3834"/>
                <a:gd name="T95" fmla="*/ 2219 w 2219"/>
                <a:gd name="T96" fmla="*/ 3834 h 383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19" h="3834">
                  <a:moveTo>
                    <a:pt x="0" y="0"/>
                  </a:moveTo>
                  <a:lnTo>
                    <a:pt x="3" y="201"/>
                  </a:lnTo>
                  <a:lnTo>
                    <a:pt x="12" y="401"/>
                  </a:lnTo>
                  <a:lnTo>
                    <a:pt x="27" y="600"/>
                  </a:lnTo>
                  <a:lnTo>
                    <a:pt x="48" y="797"/>
                  </a:lnTo>
                  <a:lnTo>
                    <a:pt x="76" y="992"/>
                  </a:lnTo>
                  <a:lnTo>
                    <a:pt x="109" y="1184"/>
                  </a:lnTo>
                  <a:lnTo>
                    <a:pt x="147" y="1374"/>
                  </a:lnTo>
                  <a:lnTo>
                    <a:pt x="192" y="1559"/>
                  </a:lnTo>
                  <a:lnTo>
                    <a:pt x="242" y="1740"/>
                  </a:lnTo>
                  <a:lnTo>
                    <a:pt x="297" y="1917"/>
                  </a:lnTo>
                  <a:lnTo>
                    <a:pt x="358" y="2088"/>
                  </a:lnTo>
                  <a:lnTo>
                    <a:pt x="424" y="2253"/>
                  </a:lnTo>
                  <a:lnTo>
                    <a:pt x="494" y="2412"/>
                  </a:lnTo>
                  <a:lnTo>
                    <a:pt x="570" y="2565"/>
                  </a:lnTo>
                  <a:lnTo>
                    <a:pt x="650" y="2710"/>
                  </a:lnTo>
                  <a:lnTo>
                    <a:pt x="734" y="2848"/>
                  </a:lnTo>
                  <a:lnTo>
                    <a:pt x="822" y="2979"/>
                  </a:lnTo>
                  <a:lnTo>
                    <a:pt x="914" y="3101"/>
                  </a:lnTo>
                  <a:lnTo>
                    <a:pt x="1010" y="3215"/>
                  </a:lnTo>
                  <a:lnTo>
                    <a:pt x="1109" y="3319"/>
                  </a:lnTo>
                  <a:lnTo>
                    <a:pt x="1211" y="3415"/>
                  </a:lnTo>
                  <a:lnTo>
                    <a:pt x="1316" y="3502"/>
                  </a:lnTo>
                  <a:lnTo>
                    <a:pt x="1423" y="3578"/>
                  </a:lnTo>
                  <a:lnTo>
                    <a:pt x="1533" y="3645"/>
                  </a:lnTo>
                  <a:lnTo>
                    <a:pt x="1644" y="3702"/>
                  </a:lnTo>
                  <a:lnTo>
                    <a:pt x="1757" y="3749"/>
                  </a:lnTo>
                  <a:lnTo>
                    <a:pt x="1871" y="3786"/>
                  </a:lnTo>
                  <a:lnTo>
                    <a:pt x="1986" y="3812"/>
                  </a:lnTo>
                  <a:lnTo>
                    <a:pt x="2102" y="3828"/>
                  </a:lnTo>
                  <a:lnTo>
                    <a:pt x="2218" y="3833"/>
                  </a:lnTo>
                </a:path>
              </a:pathLst>
            </a:custGeom>
            <a:noFill/>
            <a:ln w="50760">
              <a:solidFill>
                <a:srgbClr val="FF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584" name="Group 51"/>
          <p:cNvGrpSpPr>
            <a:grpSpLocks/>
          </p:cNvGrpSpPr>
          <p:nvPr/>
        </p:nvGrpSpPr>
        <p:grpSpPr bwMode="auto">
          <a:xfrm>
            <a:off x="6386514" y="2868613"/>
            <a:ext cx="1050925" cy="1122362"/>
            <a:chOff x="3063" y="1807"/>
            <a:chExt cx="662" cy="707"/>
          </a:xfrm>
        </p:grpSpPr>
        <p:sp>
          <p:nvSpPr>
            <p:cNvPr id="23586" name="AutoShape 52"/>
            <p:cNvSpPr>
              <a:spLocks noChangeArrowheads="1"/>
            </p:cNvSpPr>
            <p:nvPr/>
          </p:nvSpPr>
          <p:spPr bwMode="auto">
            <a:xfrm>
              <a:off x="3063" y="1807"/>
              <a:ext cx="663" cy="708"/>
            </a:xfrm>
            <a:prstGeom prst="roundRect">
              <a:avLst>
                <a:gd name="adj" fmla="val 14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760">
                  <a:solidFill>
                    <a:srgbClr val="000000"/>
                  </a:solidFill>
                  <a:round/>
                  <a:headEnd/>
                  <a:tailEnd type="triangle" w="med" len="med"/>
                </a14:hiddenLine>
              </a:ext>
            </a:extLst>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3587" name="Freeform 53"/>
            <p:cNvSpPr>
              <a:spLocks/>
            </p:cNvSpPr>
            <p:nvPr/>
          </p:nvSpPr>
          <p:spPr bwMode="auto">
            <a:xfrm>
              <a:off x="3063" y="1807"/>
              <a:ext cx="663" cy="708"/>
            </a:xfrm>
            <a:custGeom>
              <a:avLst/>
              <a:gdLst>
                <a:gd name="T0" fmla="*/ 2921 w 2922"/>
                <a:gd name="T1" fmla="*/ 0 h 3123"/>
                <a:gd name="T2" fmla="*/ 2768 w 2922"/>
                <a:gd name="T3" fmla="*/ 4 h 3123"/>
                <a:gd name="T4" fmla="*/ 2616 w 2922"/>
                <a:gd name="T5" fmla="*/ 17 h 3123"/>
                <a:gd name="T6" fmla="*/ 2464 w 2922"/>
                <a:gd name="T7" fmla="*/ 38 h 3123"/>
                <a:gd name="T8" fmla="*/ 2314 w 2922"/>
                <a:gd name="T9" fmla="*/ 68 h 3123"/>
                <a:gd name="T10" fmla="*/ 2165 w 2922"/>
                <a:gd name="T11" fmla="*/ 106 h 3123"/>
                <a:gd name="T12" fmla="*/ 2018 w 2922"/>
                <a:gd name="T13" fmla="*/ 153 h 3123"/>
                <a:gd name="T14" fmla="*/ 1874 w 2922"/>
                <a:gd name="T15" fmla="*/ 207 h 3123"/>
                <a:gd name="T16" fmla="*/ 1733 w 2922"/>
                <a:gd name="T17" fmla="*/ 270 h 3123"/>
                <a:gd name="T18" fmla="*/ 1595 w 2922"/>
                <a:gd name="T19" fmla="*/ 340 h 3123"/>
                <a:gd name="T20" fmla="*/ 1461 w 2922"/>
                <a:gd name="T21" fmla="*/ 418 h 3123"/>
                <a:gd name="T22" fmla="*/ 1330 w 2922"/>
                <a:gd name="T23" fmla="*/ 504 h 3123"/>
                <a:gd name="T24" fmla="*/ 1204 w 2922"/>
                <a:gd name="T25" fmla="*/ 596 h 3123"/>
                <a:gd name="T26" fmla="*/ 1083 w 2922"/>
                <a:gd name="T27" fmla="*/ 696 h 3123"/>
                <a:gd name="T28" fmla="*/ 966 w 2922"/>
                <a:gd name="T29" fmla="*/ 802 h 3123"/>
                <a:gd name="T30" fmla="*/ 856 w 2922"/>
                <a:gd name="T31" fmla="*/ 914 h 3123"/>
                <a:gd name="T32" fmla="*/ 750 w 2922"/>
                <a:gd name="T33" fmla="*/ 1033 h 3123"/>
                <a:gd name="T34" fmla="*/ 651 w 2922"/>
                <a:gd name="T35" fmla="*/ 1157 h 3123"/>
                <a:gd name="T36" fmla="*/ 558 w 2922"/>
                <a:gd name="T37" fmla="*/ 1287 h 3123"/>
                <a:gd name="T38" fmla="*/ 471 w 2922"/>
                <a:gd name="T39" fmla="*/ 1422 h 3123"/>
                <a:gd name="T40" fmla="*/ 391 w 2922"/>
                <a:gd name="T41" fmla="*/ 1561 h 3123"/>
                <a:gd name="T42" fmla="*/ 318 w 2922"/>
                <a:gd name="T43" fmla="*/ 1705 h 3123"/>
                <a:gd name="T44" fmla="*/ 253 w 2922"/>
                <a:gd name="T45" fmla="*/ 1852 h 3123"/>
                <a:gd name="T46" fmla="*/ 194 w 2922"/>
                <a:gd name="T47" fmla="*/ 2003 h 3123"/>
                <a:gd name="T48" fmla="*/ 143 w 2922"/>
                <a:gd name="T49" fmla="*/ 2157 h 3123"/>
                <a:gd name="T50" fmla="*/ 100 w 2922"/>
                <a:gd name="T51" fmla="*/ 2314 h 3123"/>
                <a:gd name="T52" fmla="*/ 64 w 2922"/>
                <a:gd name="T53" fmla="*/ 2473 h 3123"/>
                <a:gd name="T54" fmla="*/ 36 w 2922"/>
                <a:gd name="T55" fmla="*/ 2634 h 3123"/>
                <a:gd name="T56" fmla="*/ 16 w 2922"/>
                <a:gd name="T57" fmla="*/ 2796 h 3123"/>
                <a:gd name="T58" fmla="*/ 4 w 2922"/>
                <a:gd name="T59" fmla="*/ 2959 h 3123"/>
                <a:gd name="T60" fmla="*/ 0 w 2922"/>
                <a:gd name="T61" fmla="*/ 3122 h 312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922"/>
                <a:gd name="T94" fmla="*/ 0 h 3123"/>
                <a:gd name="T95" fmla="*/ 2922 w 2922"/>
                <a:gd name="T96" fmla="*/ 3123 h 312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922" h="3123">
                  <a:moveTo>
                    <a:pt x="2921" y="0"/>
                  </a:moveTo>
                  <a:lnTo>
                    <a:pt x="2768" y="4"/>
                  </a:lnTo>
                  <a:lnTo>
                    <a:pt x="2616" y="17"/>
                  </a:lnTo>
                  <a:lnTo>
                    <a:pt x="2464" y="38"/>
                  </a:lnTo>
                  <a:lnTo>
                    <a:pt x="2314" y="68"/>
                  </a:lnTo>
                  <a:lnTo>
                    <a:pt x="2165" y="106"/>
                  </a:lnTo>
                  <a:lnTo>
                    <a:pt x="2018" y="153"/>
                  </a:lnTo>
                  <a:lnTo>
                    <a:pt x="1874" y="207"/>
                  </a:lnTo>
                  <a:lnTo>
                    <a:pt x="1733" y="270"/>
                  </a:lnTo>
                  <a:lnTo>
                    <a:pt x="1595" y="340"/>
                  </a:lnTo>
                  <a:lnTo>
                    <a:pt x="1461" y="418"/>
                  </a:lnTo>
                  <a:lnTo>
                    <a:pt x="1330" y="504"/>
                  </a:lnTo>
                  <a:lnTo>
                    <a:pt x="1204" y="596"/>
                  </a:lnTo>
                  <a:lnTo>
                    <a:pt x="1083" y="696"/>
                  </a:lnTo>
                  <a:lnTo>
                    <a:pt x="966" y="802"/>
                  </a:lnTo>
                  <a:lnTo>
                    <a:pt x="856" y="914"/>
                  </a:lnTo>
                  <a:lnTo>
                    <a:pt x="750" y="1033"/>
                  </a:lnTo>
                  <a:lnTo>
                    <a:pt x="651" y="1157"/>
                  </a:lnTo>
                  <a:lnTo>
                    <a:pt x="558" y="1287"/>
                  </a:lnTo>
                  <a:lnTo>
                    <a:pt x="471" y="1422"/>
                  </a:lnTo>
                  <a:lnTo>
                    <a:pt x="391" y="1561"/>
                  </a:lnTo>
                  <a:lnTo>
                    <a:pt x="318" y="1705"/>
                  </a:lnTo>
                  <a:lnTo>
                    <a:pt x="253" y="1852"/>
                  </a:lnTo>
                  <a:lnTo>
                    <a:pt x="194" y="2003"/>
                  </a:lnTo>
                  <a:lnTo>
                    <a:pt x="143" y="2157"/>
                  </a:lnTo>
                  <a:lnTo>
                    <a:pt x="100" y="2314"/>
                  </a:lnTo>
                  <a:lnTo>
                    <a:pt x="64" y="2473"/>
                  </a:lnTo>
                  <a:lnTo>
                    <a:pt x="36" y="2634"/>
                  </a:lnTo>
                  <a:lnTo>
                    <a:pt x="16" y="2796"/>
                  </a:lnTo>
                  <a:lnTo>
                    <a:pt x="4" y="2959"/>
                  </a:lnTo>
                  <a:lnTo>
                    <a:pt x="0" y="3122"/>
                  </a:lnTo>
                </a:path>
              </a:pathLst>
            </a:custGeom>
            <a:noFill/>
            <a:ln w="50760">
              <a:solidFill>
                <a:srgbClr val="FF8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p>
          </p:txBody>
        </p:sp>
      </p:grpSp>
      <p:pic>
        <p:nvPicPr>
          <p:cNvPr id="23585" name="Picture 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9400" y="1558925"/>
            <a:ext cx="187325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881787"/>
      </p:ext>
    </p:extLst>
  </p:cSld>
  <p:clrMapOvr>
    <a:masterClrMapping/>
  </p:clrMapOvr>
  <p:transition>
    <p:check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Deleting a Record</a:t>
            </a:r>
          </a:p>
        </p:txBody>
      </p:sp>
      <p:sp>
        <p:nvSpPr>
          <p:cNvPr id="24579" name="Rectangle 2"/>
          <p:cNvSpPr>
            <a:spLocks noGrp="1" noChangeArrowheads="1"/>
          </p:cNvSpPr>
          <p:nvPr>
            <p:ph type="body" idx="1"/>
          </p:nvPr>
        </p:nvSpPr>
        <p:spPr>
          <a:xfrm>
            <a:off x="2209800" y="1774825"/>
            <a:ext cx="7442200"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solidFill>
                  <a:schemeClr val="tx1"/>
                </a:solidFill>
                <a:effectLst/>
              </a:rPr>
              <a:t>Records may also be deleted from a hash table.</a:t>
            </a:r>
          </a:p>
        </p:txBody>
      </p:sp>
      <p:sp>
        <p:nvSpPr>
          <p:cNvPr id="24580" name="Freeform 3"/>
          <p:cNvSpPr>
            <a:spLocks noChangeArrowheads="1"/>
          </p:cNvSpPr>
          <p:nvPr/>
        </p:nvSpPr>
        <p:spPr bwMode="auto">
          <a:xfrm>
            <a:off x="8342314" y="3355976"/>
            <a:ext cx="1309687" cy="2830513"/>
          </a:xfrm>
          <a:custGeom>
            <a:avLst/>
            <a:gdLst>
              <a:gd name="T0" fmla="*/ 1473 w 3639"/>
              <a:gd name="T1" fmla="*/ 0 h 7864"/>
              <a:gd name="T2" fmla="*/ 0 w 3639"/>
              <a:gd name="T3" fmla="*/ 4211 h 7864"/>
              <a:gd name="T4" fmla="*/ 445 w 3639"/>
              <a:gd name="T5" fmla="*/ 4917 h 7864"/>
              <a:gd name="T6" fmla="*/ 189 w 3639"/>
              <a:gd name="T7" fmla="*/ 5411 h 7864"/>
              <a:gd name="T8" fmla="*/ 1067 w 3639"/>
              <a:gd name="T9" fmla="*/ 7863 h 7864"/>
              <a:gd name="T10" fmla="*/ 3638 w 3639"/>
              <a:gd name="T11" fmla="*/ 5146 h 7864"/>
              <a:gd name="T12" fmla="*/ 1473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581" name="AutoShape 4"/>
          <p:cNvSpPr>
            <a:spLocks noChangeArrowheads="1"/>
          </p:cNvSpPr>
          <p:nvPr/>
        </p:nvSpPr>
        <p:spPr bwMode="auto">
          <a:xfrm>
            <a:off x="2363789"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4582" name="Line 5"/>
          <p:cNvSpPr>
            <a:spLocks noChangeShapeType="1"/>
          </p:cNvSpPr>
          <p:nvPr/>
        </p:nvSpPr>
        <p:spPr bwMode="auto">
          <a:xfrm>
            <a:off x="3276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3" name="Line 6"/>
          <p:cNvSpPr>
            <a:spLocks noChangeShapeType="1"/>
          </p:cNvSpPr>
          <p:nvPr/>
        </p:nvSpPr>
        <p:spPr bwMode="auto">
          <a:xfrm>
            <a:off x="4191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4" name="Line 7"/>
          <p:cNvSpPr>
            <a:spLocks noChangeShapeType="1"/>
          </p:cNvSpPr>
          <p:nvPr/>
        </p:nvSpPr>
        <p:spPr bwMode="auto">
          <a:xfrm>
            <a:off x="5103814"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5" name="Line 8"/>
          <p:cNvSpPr>
            <a:spLocks noChangeShapeType="1"/>
          </p:cNvSpPr>
          <p:nvPr/>
        </p:nvSpPr>
        <p:spPr bwMode="auto">
          <a:xfrm>
            <a:off x="60198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6" name="Line 9"/>
          <p:cNvSpPr>
            <a:spLocks noChangeShapeType="1"/>
          </p:cNvSpPr>
          <p:nvPr/>
        </p:nvSpPr>
        <p:spPr bwMode="auto">
          <a:xfrm>
            <a:off x="69342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7" name="Line 10"/>
          <p:cNvSpPr>
            <a:spLocks noChangeShapeType="1"/>
          </p:cNvSpPr>
          <p:nvPr/>
        </p:nvSpPr>
        <p:spPr bwMode="auto">
          <a:xfrm>
            <a:off x="7848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8" name="AutoShape 11"/>
          <p:cNvSpPr>
            <a:spLocks noChangeArrowheads="1"/>
          </p:cNvSpPr>
          <p:nvPr/>
        </p:nvSpPr>
        <p:spPr bwMode="auto">
          <a:xfrm>
            <a:off x="2484438"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24589" name="AutoShape 12"/>
          <p:cNvSpPr>
            <a:spLocks noChangeArrowheads="1"/>
          </p:cNvSpPr>
          <p:nvPr/>
        </p:nvSpPr>
        <p:spPr bwMode="auto">
          <a:xfrm>
            <a:off x="33598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24590" name="AutoShape 13"/>
          <p:cNvSpPr>
            <a:spLocks noChangeArrowheads="1"/>
          </p:cNvSpPr>
          <p:nvPr/>
        </p:nvSpPr>
        <p:spPr bwMode="auto">
          <a:xfrm>
            <a:off x="42742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24591" name="AutoShape 14"/>
          <p:cNvSpPr>
            <a:spLocks noChangeArrowheads="1"/>
          </p:cNvSpPr>
          <p:nvPr/>
        </p:nvSpPr>
        <p:spPr bwMode="auto">
          <a:xfrm>
            <a:off x="51553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24592" name="AutoShape 15"/>
          <p:cNvSpPr>
            <a:spLocks noChangeArrowheads="1"/>
          </p:cNvSpPr>
          <p:nvPr/>
        </p:nvSpPr>
        <p:spPr bwMode="auto">
          <a:xfrm>
            <a:off x="60697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24593" name="AutoShape 16"/>
          <p:cNvSpPr>
            <a:spLocks noChangeArrowheads="1"/>
          </p:cNvSpPr>
          <p:nvPr/>
        </p:nvSpPr>
        <p:spPr bwMode="auto">
          <a:xfrm>
            <a:off x="704129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24594" name="AutoShape 17"/>
          <p:cNvSpPr>
            <a:spLocks noChangeArrowheads="1"/>
          </p:cNvSpPr>
          <p:nvPr/>
        </p:nvSpPr>
        <p:spPr bwMode="auto">
          <a:xfrm>
            <a:off x="9193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4595" name="AutoShape 18"/>
          <p:cNvSpPr>
            <a:spLocks noChangeArrowheads="1"/>
          </p:cNvSpPr>
          <p:nvPr/>
        </p:nvSpPr>
        <p:spPr bwMode="auto">
          <a:xfrm>
            <a:off x="9348788" y="4879976"/>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grpSp>
        <p:nvGrpSpPr>
          <p:cNvPr id="24596" name="Group 19"/>
          <p:cNvGrpSpPr>
            <a:grpSpLocks/>
          </p:cNvGrpSpPr>
          <p:nvPr/>
        </p:nvGrpSpPr>
        <p:grpSpPr bwMode="auto">
          <a:xfrm>
            <a:off x="6122991" y="5475294"/>
            <a:ext cx="628650" cy="519113"/>
            <a:chOff x="2897" y="3449"/>
            <a:chExt cx="396" cy="327"/>
          </a:xfrm>
        </p:grpSpPr>
        <p:sp>
          <p:nvSpPr>
            <p:cNvPr id="24618" name="AutoShape 20"/>
            <p:cNvSpPr>
              <a:spLocks noChangeArrowheads="1"/>
            </p:cNvSpPr>
            <p:nvPr/>
          </p:nvSpPr>
          <p:spPr bwMode="auto">
            <a:xfrm>
              <a:off x="2897" y="3449"/>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506643548</a:t>
              </a:r>
            </a:p>
          </p:txBody>
        </p:sp>
        <p:pic>
          <p:nvPicPr>
            <p:cNvPr id="24619" name="Picture 21"/>
            <p:cNvPicPr>
              <a:picLocks noChangeAspect="1" noChangeArrowheads="1"/>
            </p:cNvPicPr>
            <p:nvPr/>
          </p:nvPicPr>
          <p:blipFill>
            <a:blip r:embed="rId3">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22"/>
          <p:cNvGrpSpPr>
            <a:grpSpLocks/>
          </p:cNvGrpSpPr>
          <p:nvPr/>
        </p:nvGrpSpPr>
        <p:grpSpPr bwMode="auto">
          <a:xfrm>
            <a:off x="4346573" y="5449894"/>
            <a:ext cx="628650" cy="569913"/>
            <a:chOff x="1778" y="3433"/>
            <a:chExt cx="396" cy="359"/>
          </a:xfrm>
        </p:grpSpPr>
        <p:sp>
          <p:nvSpPr>
            <p:cNvPr id="24616" name="AutoShape 23"/>
            <p:cNvSpPr>
              <a:spLocks noChangeArrowheads="1"/>
            </p:cNvSpPr>
            <p:nvPr/>
          </p:nvSpPr>
          <p:spPr bwMode="auto">
            <a:xfrm>
              <a:off x="1778" y="3433"/>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233667136</a:t>
              </a:r>
            </a:p>
          </p:txBody>
        </p:sp>
        <p:pic>
          <p:nvPicPr>
            <p:cNvPr id="24617"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8" name="Group 25"/>
          <p:cNvGrpSpPr>
            <a:grpSpLocks/>
          </p:cNvGrpSpPr>
          <p:nvPr/>
        </p:nvGrpSpPr>
        <p:grpSpPr bwMode="auto">
          <a:xfrm>
            <a:off x="3430589" y="5445131"/>
            <a:ext cx="579437" cy="577851"/>
            <a:chOff x="1201" y="3430"/>
            <a:chExt cx="365" cy="364"/>
          </a:xfrm>
        </p:grpSpPr>
        <p:sp>
          <p:nvSpPr>
            <p:cNvPr id="24614" name="AutoShape 26"/>
            <p:cNvSpPr>
              <a:spLocks noChangeArrowheads="1"/>
            </p:cNvSpPr>
            <p:nvPr/>
          </p:nvSpPr>
          <p:spPr bwMode="auto">
            <a:xfrm>
              <a:off x="1201" y="3430"/>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281942902</a:t>
              </a:r>
            </a:p>
          </p:txBody>
        </p:sp>
        <p:pic>
          <p:nvPicPr>
            <p:cNvPr id="24615"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9" name="Group 28"/>
          <p:cNvGrpSpPr>
            <a:grpSpLocks/>
          </p:cNvGrpSpPr>
          <p:nvPr/>
        </p:nvGrpSpPr>
        <p:grpSpPr bwMode="auto">
          <a:xfrm>
            <a:off x="9288458" y="5480056"/>
            <a:ext cx="727074" cy="508001"/>
            <a:chOff x="4891" y="3452"/>
            <a:chExt cx="458" cy="320"/>
          </a:xfrm>
        </p:grpSpPr>
        <p:sp>
          <p:nvSpPr>
            <p:cNvPr id="24612" name="AutoShape 29"/>
            <p:cNvSpPr>
              <a:spLocks noChangeArrowheads="1"/>
            </p:cNvSpPr>
            <p:nvPr/>
          </p:nvSpPr>
          <p:spPr bwMode="auto">
            <a:xfrm>
              <a:off x="4928" y="3452"/>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155778322</a:t>
              </a:r>
            </a:p>
          </p:txBody>
        </p:sp>
        <p:pic>
          <p:nvPicPr>
            <p:cNvPr id="24613" name="Picture 30"/>
            <p:cNvPicPr>
              <a:picLocks noChangeAspect="1" noChangeArrowheads="1"/>
            </p:cNvPicPr>
            <p:nvPr/>
          </p:nvPicPr>
          <p:blipFill>
            <a:blip r:embed="rId6">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600" name="Group 31"/>
          <p:cNvGrpSpPr>
            <a:grpSpLocks/>
          </p:cNvGrpSpPr>
          <p:nvPr/>
        </p:nvGrpSpPr>
        <p:grpSpPr bwMode="auto">
          <a:xfrm>
            <a:off x="8120060" y="4014788"/>
            <a:ext cx="1311274" cy="2832099"/>
            <a:chOff x="4155" y="2529"/>
            <a:chExt cx="826" cy="1784"/>
          </a:xfrm>
        </p:grpSpPr>
        <p:sp>
          <p:nvSpPr>
            <p:cNvPr id="24610" name="Freeform 32"/>
            <p:cNvSpPr>
              <a:spLocks noChangeArrowheads="1"/>
            </p:cNvSpPr>
            <p:nvPr/>
          </p:nvSpPr>
          <p:spPr bwMode="auto">
            <a:xfrm>
              <a:off x="4155" y="2529"/>
              <a:ext cx="826" cy="1784"/>
            </a:xfrm>
            <a:custGeom>
              <a:avLst/>
              <a:gdLst>
                <a:gd name="T0" fmla="*/ 1475 w 3644"/>
                <a:gd name="T1" fmla="*/ 0 h 7868"/>
                <a:gd name="T2" fmla="*/ 0 w 3644"/>
                <a:gd name="T3" fmla="*/ 4213 h 7868"/>
                <a:gd name="T4" fmla="*/ 445 w 3644"/>
                <a:gd name="T5" fmla="*/ 4920 h 7868"/>
                <a:gd name="T6" fmla="*/ 189 w 3644"/>
                <a:gd name="T7" fmla="*/ 5414 h 7868"/>
                <a:gd name="T8" fmla="*/ 1068 w 3644"/>
                <a:gd name="T9" fmla="*/ 7867 h 7868"/>
                <a:gd name="T10" fmla="*/ 3643 w 3644"/>
                <a:gd name="T11" fmla="*/ 5149 h 7868"/>
                <a:gd name="T12" fmla="*/ 1475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11" name="AutoShape 33"/>
            <p:cNvSpPr>
              <a:spLocks noChangeArrowheads="1"/>
            </p:cNvSpPr>
            <p:nvPr/>
          </p:nvSpPr>
          <p:spPr bwMode="auto">
            <a:xfrm>
              <a:off x="4353" y="3461"/>
              <a:ext cx="357" cy="27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grpSp>
      <p:grpSp>
        <p:nvGrpSpPr>
          <p:cNvPr id="24601" name="Group 34"/>
          <p:cNvGrpSpPr>
            <a:grpSpLocks/>
          </p:cNvGrpSpPr>
          <p:nvPr/>
        </p:nvGrpSpPr>
        <p:grpSpPr bwMode="auto">
          <a:xfrm>
            <a:off x="5237164" y="5465759"/>
            <a:ext cx="579437" cy="558799"/>
            <a:chOff x="2339" y="3443"/>
            <a:chExt cx="365" cy="352"/>
          </a:xfrm>
        </p:grpSpPr>
        <p:pic>
          <p:nvPicPr>
            <p:cNvPr id="24608" name="Picture 35"/>
            <p:cNvPicPr>
              <a:picLocks noChangeAspect="1" noChangeArrowheads="1"/>
            </p:cNvPicPr>
            <p:nvPr/>
          </p:nvPicPr>
          <p:blipFill>
            <a:blip r:embed="rId7">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9" name="AutoShape 36"/>
            <p:cNvSpPr>
              <a:spLocks noChangeArrowheads="1"/>
            </p:cNvSpPr>
            <p:nvPr/>
          </p:nvSpPr>
          <p:spPr bwMode="auto">
            <a:xfrm>
              <a:off x="2339" y="3443"/>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580625685</a:t>
              </a:r>
            </a:p>
          </p:txBody>
        </p:sp>
      </p:grpSp>
      <p:grpSp>
        <p:nvGrpSpPr>
          <p:cNvPr id="24602" name="Group 37"/>
          <p:cNvGrpSpPr>
            <a:grpSpLocks/>
          </p:cNvGrpSpPr>
          <p:nvPr/>
        </p:nvGrpSpPr>
        <p:grpSpPr bwMode="auto">
          <a:xfrm>
            <a:off x="7072314" y="5454656"/>
            <a:ext cx="579437" cy="550863"/>
            <a:chOff x="3495" y="3436"/>
            <a:chExt cx="365" cy="347"/>
          </a:xfrm>
        </p:grpSpPr>
        <p:pic>
          <p:nvPicPr>
            <p:cNvPr id="24606"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0" y="3511"/>
              <a:ext cx="29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7" name="AutoShape 39"/>
            <p:cNvSpPr>
              <a:spLocks noChangeArrowheads="1"/>
            </p:cNvSpPr>
            <p:nvPr/>
          </p:nvSpPr>
          <p:spPr bwMode="auto">
            <a:xfrm>
              <a:off x="3495" y="3436"/>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701466868</a:t>
              </a:r>
            </a:p>
          </p:txBody>
        </p:sp>
      </p:grpSp>
      <p:grpSp>
        <p:nvGrpSpPr>
          <p:cNvPr id="24603" name="Group 40"/>
          <p:cNvGrpSpPr>
            <a:grpSpLocks/>
          </p:cNvGrpSpPr>
          <p:nvPr/>
        </p:nvGrpSpPr>
        <p:grpSpPr bwMode="auto">
          <a:xfrm>
            <a:off x="6200776" y="3746500"/>
            <a:ext cx="1770063" cy="1169988"/>
            <a:chOff x="2946" y="2360"/>
            <a:chExt cx="1115" cy="737"/>
          </a:xfrm>
        </p:grpSpPr>
        <p:sp>
          <p:nvSpPr>
            <p:cNvPr id="24604" name="Freeform 41"/>
            <p:cNvSpPr>
              <a:spLocks noChangeArrowheads="1"/>
            </p:cNvSpPr>
            <p:nvPr/>
          </p:nvSpPr>
          <p:spPr bwMode="auto">
            <a:xfrm>
              <a:off x="2946" y="2360"/>
              <a:ext cx="1116" cy="738"/>
            </a:xfrm>
            <a:custGeom>
              <a:avLst/>
              <a:gdLst>
                <a:gd name="T0" fmla="*/ 0 w 4922"/>
                <a:gd name="T1" fmla="*/ 395 h 3255"/>
                <a:gd name="T2" fmla="*/ 688 w 4922"/>
                <a:gd name="T3" fmla="*/ 0 h 3255"/>
                <a:gd name="T4" fmla="*/ 4233 w 4922"/>
                <a:gd name="T5" fmla="*/ 0 h 3255"/>
                <a:gd name="T6" fmla="*/ 4921 w 4922"/>
                <a:gd name="T7" fmla="*/ 395 h 3255"/>
                <a:gd name="T8" fmla="*/ 4921 w 4922"/>
                <a:gd name="T9" fmla="*/ 2434 h 3255"/>
                <a:gd name="T10" fmla="*/ 4233 w 4922"/>
                <a:gd name="T11" fmla="*/ 2829 h 3255"/>
                <a:gd name="T12" fmla="*/ 1967 w 4922"/>
                <a:gd name="T13" fmla="*/ 2829 h 3255"/>
                <a:gd name="T14" fmla="*/ 337 w 4922"/>
                <a:gd name="T15" fmla="*/ 3254 h 3255"/>
                <a:gd name="T16" fmla="*/ 778 w 4922"/>
                <a:gd name="T17" fmla="*/ 2829 h 3255"/>
                <a:gd name="T18" fmla="*/ 688 w 4922"/>
                <a:gd name="T19" fmla="*/ 2829 h 3255"/>
                <a:gd name="T20" fmla="*/ 0 w 4922"/>
                <a:gd name="T21" fmla="*/ 2434 h 3255"/>
                <a:gd name="T22" fmla="*/ 0 w 4922"/>
                <a:gd name="T23" fmla="*/ 395 h 3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22"/>
                <a:gd name="T37" fmla="*/ 0 h 3255"/>
                <a:gd name="T38" fmla="*/ 4922 w 4922"/>
                <a:gd name="T39" fmla="*/ 3255 h 3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22" h="3255">
                  <a:moveTo>
                    <a:pt x="0" y="395"/>
                  </a:moveTo>
                  <a:cubicBezTo>
                    <a:pt x="0" y="0"/>
                    <a:pt x="0" y="0"/>
                    <a:pt x="688" y="0"/>
                  </a:cubicBezTo>
                  <a:lnTo>
                    <a:pt x="4233" y="0"/>
                  </a:lnTo>
                  <a:cubicBezTo>
                    <a:pt x="4921" y="0"/>
                    <a:pt x="4921" y="0"/>
                    <a:pt x="4921" y="395"/>
                  </a:cubicBezTo>
                  <a:lnTo>
                    <a:pt x="4921" y="2434"/>
                  </a:lnTo>
                  <a:cubicBezTo>
                    <a:pt x="4921" y="2829"/>
                    <a:pt x="4921" y="2829"/>
                    <a:pt x="4233" y="2829"/>
                  </a:cubicBezTo>
                  <a:lnTo>
                    <a:pt x="1967" y="2829"/>
                  </a:lnTo>
                  <a:lnTo>
                    <a:pt x="337" y="3254"/>
                  </a:lnTo>
                  <a:lnTo>
                    <a:pt x="778" y="2829"/>
                  </a:lnTo>
                  <a:lnTo>
                    <a:pt x="688" y="2829"/>
                  </a:lnTo>
                  <a:cubicBezTo>
                    <a:pt x="0" y="2829"/>
                    <a:pt x="0" y="2829"/>
                    <a:pt x="0" y="2434"/>
                  </a:cubicBezTo>
                  <a:lnTo>
                    <a:pt x="0" y="395"/>
                  </a:lnTo>
                </a:path>
              </a:pathLst>
            </a:custGeom>
            <a:solidFill>
              <a:srgbClr val="0000FF"/>
            </a:solidFill>
            <a:ln w="12600">
              <a:solidFill>
                <a:srgbClr val="E0E0E0"/>
              </a:solidFill>
              <a:round/>
              <a:headEnd/>
              <a:tailEnd/>
            </a:ln>
          </p:spPr>
          <p:txBody>
            <a:bodyPr wrap="none" anchor="ctr"/>
            <a:lstStyle/>
            <a:p>
              <a:endParaRPr lang="en-US">
                <a:solidFill>
                  <a:schemeClr val="bg1"/>
                </a:solidFill>
              </a:endParaRPr>
            </a:p>
          </p:txBody>
        </p:sp>
        <p:sp>
          <p:nvSpPr>
            <p:cNvPr id="24605" name="AutoShape 42"/>
            <p:cNvSpPr>
              <a:spLocks noChangeArrowheads="1"/>
            </p:cNvSpPr>
            <p:nvPr/>
          </p:nvSpPr>
          <p:spPr bwMode="auto">
            <a:xfrm>
              <a:off x="2946" y="2360"/>
              <a:ext cx="1116" cy="738"/>
            </a:xfrm>
            <a:prstGeom prst="roundRect">
              <a:avLst>
                <a:gd name="adj" fmla="val 13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5000"/>
                </a:lnSpc>
                <a:buClr>
                  <a:srgbClr val="E0E0E0"/>
                </a:buClr>
                <a:buSzPct val="100000"/>
                <a:buFont typeface="Times New Roman" charset="0"/>
                <a:buNone/>
              </a:pPr>
              <a:r>
                <a:rPr lang="en-GB" altLang="en-US" sz="2400" b="1" dirty="0"/>
                <a:t>Please</a:t>
              </a:r>
            </a:p>
            <a:p>
              <a:pPr algn="ctr">
                <a:buClr>
                  <a:srgbClr val="E0E0E0"/>
                </a:buClr>
                <a:buSzPct val="100000"/>
                <a:buFont typeface="Times New Roman" charset="0"/>
                <a:buNone/>
              </a:pPr>
              <a:r>
                <a:rPr lang="en-GB" altLang="en-US" sz="2400" b="1" dirty="0"/>
                <a:t>delete me.</a:t>
              </a:r>
            </a:p>
          </p:txBody>
        </p:sp>
      </p:grpSp>
    </p:spTree>
    <p:extLst>
      <p:ext uri="{BB962C8B-B14F-4D97-AF65-F5344CB8AC3E}">
        <p14:creationId xmlns:p14="http://schemas.microsoft.com/office/powerpoint/2010/main" val="1670819327"/>
      </p:ext>
    </p:extLst>
  </p:cSld>
  <p:clrMapOvr>
    <a:masterClrMapping/>
  </p:clrMapOvr>
  <p:transition>
    <p:pull dir="l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Deleting a Record</a:t>
            </a:r>
          </a:p>
        </p:txBody>
      </p:sp>
      <p:sp>
        <p:nvSpPr>
          <p:cNvPr id="25603" name="Rectangle 2"/>
          <p:cNvSpPr>
            <a:spLocks noGrp="1" noChangeArrowheads="1"/>
          </p:cNvSpPr>
          <p:nvPr>
            <p:ph type="body" idx="1"/>
          </p:nvPr>
        </p:nvSpPr>
        <p:spPr>
          <a:xfrm>
            <a:off x="2209800" y="1774825"/>
            <a:ext cx="8294688"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solidFill>
                  <a:schemeClr val="tx1"/>
                </a:solidFill>
                <a:effectLst/>
              </a:rPr>
              <a:t>Records may also be deleted from a hash table.</a:t>
            </a:r>
          </a:p>
        </p:txBody>
      </p:sp>
      <p:sp>
        <p:nvSpPr>
          <p:cNvPr id="25604" name="Freeform 3"/>
          <p:cNvSpPr>
            <a:spLocks noChangeArrowheads="1"/>
          </p:cNvSpPr>
          <p:nvPr/>
        </p:nvSpPr>
        <p:spPr bwMode="auto">
          <a:xfrm>
            <a:off x="8342314" y="3355976"/>
            <a:ext cx="1309687" cy="2830513"/>
          </a:xfrm>
          <a:custGeom>
            <a:avLst/>
            <a:gdLst>
              <a:gd name="T0" fmla="*/ 1473 w 3639"/>
              <a:gd name="T1" fmla="*/ 0 h 7864"/>
              <a:gd name="T2" fmla="*/ 0 w 3639"/>
              <a:gd name="T3" fmla="*/ 4211 h 7864"/>
              <a:gd name="T4" fmla="*/ 445 w 3639"/>
              <a:gd name="T5" fmla="*/ 4917 h 7864"/>
              <a:gd name="T6" fmla="*/ 189 w 3639"/>
              <a:gd name="T7" fmla="*/ 5411 h 7864"/>
              <a:gd name="T8" fmla="*/ 1067 w 3639"/>
              <a:gd name="T9" fmla="*/ 7863 h 7864"/>
              <a:gd name="T10" fmla="*/ 3638 w 3639"/>
              <a:gd name="T11" fmla="*/ 5146 h 7864"/>
              <a:gd name="T12" fmla="*/ 1473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05" name="AutoShape 4"/>
          <p:cNvSpPr>
            <a:spLocks noChangeArrowheads="1"/>
          </p:cNvSpPr>
          <p:nvPr/>
        </p:nvSpPr>
        <p:spPr bwMode="auto">
          <a:xfrm>
            <a:off x="2363789"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5606" name="Line 5"/>
          <p:cNvSpPr>
            <a:spLocks noChangeShapeType="1"/>
          </p:cNvSpPr>
          <p:nvPr/>
        </p:nvSpPr>
        <p:spPr bwMode="auto">
          <a:xfrm>
            <a:off x="3276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7" name="Line 6"/>
          <p:cNvSpPr>
            <a:spLocks noChangeShapeType="1"/>
          </p:cNvSpPr>
          <p:nvPr/>
        </p:nvSpPr>
        <p:spPr bwMode="auto">
          <a:xfrm>
            <a:off x="4191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8" name="Line 7"/>
          <p:cNvSpPr>
            <a:spLocks noChangeShapeType="1"/>
          </p:cNvSpPr>
          <p:nvPr/>
        </p:nvSpPr>
        <p:spPr bwMode="auto">
          <a:xfrm>
            <a:off x="5103814"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9" name="Line 8"/>
          <p:cNvSpPr>
            <a:spLocks noChangeShapeType="1"/>
          </p:cNvSpPr>
          <p:nvPr/>
        </p:nvSpPr>
        <p:spPr bwMode="auto">
          <a:xfrm>
            <a:off x="60198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0" name="Line 9"/>
          <p:cNvSpPr>
            <a:spLocks noChangeShapeType="1"/>
          </p:cNvSpPr>
          <p:nvPr/>
        </p:nvSpPr>
        <p:spPr bwMode="auto">
          <a:xfrm>
            <a:off x="69342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1" name="Line 10"/>
          <p:cNvSpPr>
            <a:spLocks noChangeShapeType="1"/>
          </p:cNvSpPr>
          <p:nvPr/>
        </p:nvSpPr>
        <p:spPr bwMode="auto">
          <a:xfrm>
            <a:off x="7848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2" name="AutoShape 11"/>
          <p:cNvSpPr>
            <a:spLocks noChangeArrowheads="1"/>
          </p:cNvSpPr>
          <p:nvPr/>
        </p:nvSpPr>
        <p:spPr bwMode="auto">
          <a:xfrm>
            <a:off x="2484438"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25613" name="AutoShape 12"/>
          <p:cNvSpPr>
            <a:spLocks noChangeArrowheads="1"/>
          </p:cNvSpPr>
          <p:nvPr/>
        </p:nvSpPr>
        <p:spPr bwMode="auto">
          <a:xfrm>
            <a:off x="33598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25614" name="AutoShape 13"/>
          <p:cNvSpPr>
            <a:spLocks noChangeArrowheads="1"/>
          </p:cNvSpPr>
          <p:nvPr/>
        </p:nvSpPr>
        <p:spPr bwMode="auto">
          <a:xfrm>
            <a:off x="42742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25615" name="AutoShape 14"/>
          <p:cNvSpPr>
            <a:spLocks noChangeArrowheads="1"/>
          </p:cNvSpPr>
          <p:nvPr/>
        </p:nvSpPr>
        <p:spPr bwMode="auto">
          <a:xfrm>
            <a:off x="51553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25616" name="AutoShape 15"/>
          <p:cNvSpPr>
            <a:spLocks noChangeArrowheads="1"/>
          </p:cNvSpPr>
          <p:nvPr/>
        </p:nvSpPr>
        <p:spPr bwMode="auto">
          <a:xfrm>
            <a:off x="60697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25617" name="AutoShape 16"/>
          <p:cNvSpPr>
            <a:spLocks noChangeArrowheads="1"/>
          </p:cNvSpPr>
          <p:nvPr/>
        </p:nvSpPr>
        <p:spPr bwMode="auto">
          <a:xfrm>
            <a:off x="704129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25618" name="AutoShape 17"/>
          <p:cNvSpPr>
            <a:spLocks noChangeArrowheads="1"/>
          </p:cNvSpPr>
          <p:nvPr/>
        </p:nvSpPr>
        <p:spPr bwMode="auto">
          <a:xfrm>
            <a:off x="9193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5619" name="AutoShape 18"/>
          <p:cNvSpPr>
            <a:spLocks noChangeArrowheads="1"/>
          </p:cNvSpPr>
          <p:nvPr/>
        </p:nvSpPr>
        <p:spPr bwMode="auto">
          <a:xfrm>
            <a:off x="9348788" y="4879976"/>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grpSp>
        <p:nvGrpSpPr>
          <p:cNvPr id="25620" name="Group 19"/>
          <p:cNvGrpSpPr>
            <a:grpSpLocks/>
          </p:cNvGrpSpPr>
          <p:nvPr/>
        </p:nvGrpSpPr>
        <p:grpSpPr bwMode="auto">
          <a:xfrm>
            <a:off x="4346573" y="5449894"/>
            <a:ext cx="628650" cy="569913"/>
            <a:chOff x="1778" y="3433"/>
            <a:chExt cx="396" cy="359"/>
          </a:xfrm>
        </p:grpSpPr>
        <p:sp>
          <p:nvSpPr>
            <p:cNvPr id="25636" name="AutoShape 20"/>
            <p:cNvSpPr>
              <a:spLocks noChangeArrowheads="1"/>
            </p:cNvSpPr>
            <p:nvPr/>
          </p:nvSpPr>
          <p:spPr bwMode="auto">
            <a:xfrm>
              <a:off x="1778" y="3433"/>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233667136</a:t>
              </a:r>
            </a:p>
          </p:txBody>
        </p:sp>
        <p:pic>
          <p:nvPicPr>
            <p:cNvPr id="25637"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21" name="Group 22"/>
          <p:cNvGrpSpPr>
            <a:grpSpLocks/>
          </p:cNvGrpSpPr>
          <p:nvPr/>
        </p:nvGrpSpPr>
        <p:grpSpPr bwMode="auto">
          <a:xfrm>
            <a:off x="3430589" y="5445131"/>
            <a:ext cx="579437" cy="577851"/>
            <a:chOff x="1201" y="3430"/>
            <a:chExt cx="365" cy="364"/>
          </a:xfrm>
        </p:grpSpPr>
        <p:sp>
          <p:nvSpPr>
            <p:cNvPr id="25634" name="AutoShape 23"/>
            <p:cNvSpPr>
              <a:spLocks noChangeArrowheads="1"/>
            </p:cNvSpPr>
            <p:nvPr/>
          </p:nvSpPr>
          <p:spPr bwMode="auto">
            <a:xfrm>
              <a:off x="1201" y="3430"/>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281942902</a:t>
              </a:r>
            </a:p>
          </p:txBody>
        </p:sp>
        <p:pic>
          <p:nvPicPr>
            <p:cNvPr id="25635"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22" name="Group 25"/>
          <p:cNvGrpSpPr>
            <a:grpSpLocks/>
          </p:cNvGrpSpPr>
          <p:nvPr/>
        </p:nvGrpSpPr>
        <p:grpSpPr bwMode="auto">
          <a:xfrm>
            <a:off x="9288458" y="5480056"/>
            <a:ext cx="727074" cy="508001"/>
            <a:chOff x="4891" y="3452"/>
            <a:chExt cx="458" cy="320"/>
          </a:xfrm>
        </p:grpSpPr>
        <p:sp>
          <p:nvSpPr>
            <p:cNvPr id="25632" name="AutoShape 26"/>
            <p:cNvSpPr>
              <a:spLocks noChangeArrowheads="1"/>
            </p:cNvSpPr>
            <p:nvPr/>
          </p:nvSpPr>
          <p:spPr bwMode="auto">
            <a:xfrm>
              <a:off x="4928" y="3452"/>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155778322</a:t>
              </a:r>
            </a:p>
          </p:txBody>
        </p:sp>
        <p:pic>
          <p:nvPicPr>
            <p:cNvPr id="25633" name="Picture 27"/>
            <p:cNvPicPr>
              <a:picLocks noChangeAspect="1" noChangeArrowheads="1"/>
            </p:cNvPicPr>
            <p:nvPr/>
          </p:nvPicPr>
          <p:blipFill>
            <a:blip r:embed="rId5">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23" name="Group 28"/>
          <p:cNvGrpSpPr>
            <a:grpSpLocks/>
          </p:cNvGrpSpPr>
          <p:nvPr/>
        </p:nvGrpSpPr>
        <p:grpSpPr bwMode="auto">
          <a:xfrm>
            <a:off x="8120060" y="4014788"/>
            <a:ext cx="1311274" cy="2832099"/>
            <a:chOff x="4155" y="2529"/>
            <a:chExt cx="826" cy="1784"/>
          </a:xfrm>
        </p:grpSpPr>
        <p:sp>
          <p:nvSpPr>
            <p:cNvPr id="25630" name="Freeform 29"/>
            <p:cNvSpPr>
              <a:spLocks noChangeArrowheads="1"/>
            </p:cNvSpPr>
            <p:nvPr/>
          </p:nvSpPr>
          <p:spPr bwMode="auto">
            <a:xfrm>
              <a:off x="4155" y="2529"/>
              <a:ext cx="826" cy="1784"/>
            </a:xfrm>
            <a:custGeom>
              <a:avLst/>
              <a:gdLst>
                <a:gd name="T0" fmla="*/ 1475 w 3644"/>
                <a:gd name="T1" fmla="*/ 0 h 7868"/>
                <a:gd name="T2" fmla="*/ 0 w 3644"/>
                <a:gd name="T3" fmla="*/ 4213 h 7868"/>
                <a:gd name="T4" fmla="*/ 445 w 3644"/>
                <a:gd name="T5" fmla="*/ 4920 h 7868"/>
                <a:gd name="T6" fmla="*/ 189 w 3644"/>
                <a:gd name="T7" fmla="*/ 5414 h 7868"/>
                <a:gd name="T8" fmla="*/ 1068 w 3644"/>
                <a:gd name="T9" fmla="*/ 7867 h 7868"/>
                <a:gd name="T10" fmla="*/ 3643 w 3644"/>
                <a:gd name="T11" fmla="*/ 5149 h 7868"/>
                <a:gd name="T12" fmla="*/ 1475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1" name="AutoShape 30"/>
            <p:cNvSpPr>
              <a:spLocks noChangeArrowheads="1"/>
            </p:cNvSpPr>
            <p:nvPr/>
          </p:nvSpPr>
          <p:spPr bwMode="auto">
            <a:xfrm>
              <a:off x="4353" y="3461"/>
              <a:ext cx="357" cy="27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grpSp>
      <p:grpSp>
        <p:nvGrpSpPr>
          <p:cNvPr id="25624" name="Group 31"/>
          <p:cNvGrpSpPr>
            <a:grpSpLocks/>
          </p:cNvGrpSpPr>
          <p:nvPr/>
        </p:nvGrpSpPr>
        <p:grpSpPr bwMode="auto">
          <a:xfrm>
            <a:off x="5237164" y="5465759"/>
            <a:ext cx="579437" cy="558799"/>
            <a:chOff x="2339" y="3443"/>
            <a:chExt cx="365" cy="352"/>
          </a:xfrm>
        </p:grpSpPr>
        <p:pic>
          <p:nvPicPr>
            <p:cNvPr id="25628" name="Picture 32"/>
            <p:cNvPicPr>
              <a:picLocks noChangeAspect="1" noChangeArrowheads="1"/>
            </p:cNvPicPr>
            <p:nvPr/>
          </p:nvPicPr>
          <p:blipFill>
            <a:blip r:embed="rId6">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9" name="AutoShape 33"/>
            <p:cNvSpPr>
              <a:spLocks noChangeArrowheads="1"/>
            </p:cNvSpPr>
            <p:nvPr/>
          </p:nvSpPr>
          <p:spPr bwMode="auto">
            <a:xfrm>
              <a:off x="2339" y="3443"/>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580625685</a:t>
              </a:r>
            </a:p>
          </p:txBody>
        </p:sp>
      </p:grpSp>
      <p:grpSp>
        <p:nvGrpSpPr>
          <p:cNvPr id="25625" name="Group 34"/>
          <p:cNvGrpSpPr>
            <a:grpSpLocks/>
          </p:cNvGrpSpPr>
          <p:nvPr/>
        </p:nvGrpSpPr>
        <p:grpSpPr bwMode="auto">
          <a:xfrm>
            <a:off x="7072314" y="5454656"/>
            <a:ext cx="579437" cy="550863"/>
            <a:chOff x="3495" y="3436"/>
            <a:chExt cx="365" cy="347"/>
          </a:xfrm>
        </p:grpSpPr>
        <p:pic>
          <p:nvPicPr>
            <p:cNvPr id="25626" name="Picture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0" y="3511"/>
              <a:ext cx="29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7" name="AutoShape 36"/>
            <p:cNvSpPr>
              <a:spLocks noChangeArrowheads="1"/>
            </p:cNvSpPr>
            <p:nvPr/>
          </p:nvSpPr>
          <p:spPr bwMode="auto">
            <a:xfrm>
              <a:off x="3495" y="3436"/>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701466868</a:t>
              </a:r>
            </a:p>
          </p:txBody>
        </p:sp>
      </p:grpSp>
    </p:spTree>
    <p:extLst>
      <p:ext uri="{BB962C8B-B14F-4D97-AF65-F5344CB8AC3E}">
        <p14:creationId xmlns:p14="http://schemas.microsoft.com/office/powerpoint/2010/main" val="1418270357"/>
      </p:ext>
    </p:extLst>
  </p:cSld>
  <p:clrMapOvr>
    <a:masterClrMapping/>
  </p:clrMapOvr>
  <p:transition>
    <p:pull dir="l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Deleting a Record</a:t>
            </a:r>
          </a:p>
        </p:txBody>
      </p:sp>
      <p:sp>
        <p:nvSpPr>
          <p:cNvPr id="25603" name="Rectangle 2"/>
          <p:cNvSpPr>
            <a:spLocks noGrp="1" noChangeArrowheads="1"/>
          </p:cNvSpPr>
          <p:nvPr>
            <p:ph type="body" idx="1"/>
          </p:nvPr>
        </p:nvSpPr>
        <p:spPr>
          <a:xfrm>
            <a:off x="2209800" y="1774825"/>
            <a:ext cx="8294688"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solidFill>
                  <a:schemeClr val="tx1"/>
                </a:solidFill>
                <a:effectLst/>
              </a:rPr>
              <a:t>Records may also be deleted from a hash table.</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solidFill>
                  <a:schemeClr val="tx1"/>
                </a:solidFill>
                <a:effectLst/>
              </a:rPr>
              <a:t>But the location must not be left as an ordinary "empty spot" since that could interfere with searches.</a:t>
            </a:r>
          </a:p>
        </p:txBody>
      </p:sp>
      <p:sp>
        <p:nvSpPr>
          <p:cNvPr id="25604" name="Freeform 3"/>
          <p:cNvSpPr>
            <a:spLocks noChangeArrowheads="1"/>
          </p:cNvSpPr>
          <p:nvPr/>
        </p:nvSpPr>
        <p:spPr bwMode="auto">
          <a:xfrm>
            <a:off x="8342314" y="3355976"/>
            <a:ext cx="1309687" cy="2830513"/>
          </a:xfrm>
          <a:custGeom>
            <a:avLst/>
            <a:gdLst>
              <a:gd name="T0" fmla="*/ 1473 w 3639"/>
              <a:gd name="T1" fmla="*/ 0 h 7864"/>
              <a:gd name="T2" fmla="*/ 0 w 3639"/>
              <a:gd name="T3" fmla="*/ 4211 h 7864"/>
              <a:gd name="T4" fmla="*/ 445 w 3639"/>
              <a:gd name="T5" fmla="*/ 4917 h 7864"/>
              <a:gd name="T6" fmla="*/ 189 w 3639"/>
              <a:gd name="T7" fmla="*/ 5411 h 7864"/>
              <a:gd name="T8" fmla="*/ 1067 w 3639"/>
              <a:gd name="T9" fmla="*/ 7863 h 7864"/>
              <a:gd name="T10" fmla="*/ 3638 w 3639"/>
              <a:gd name="T11" fmla="*/ 5146 h 7864"/>
              <a:gd name="T12" fmla="*/ 1473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05" name="AutoShape 4"/>
          <p:cNvSpPr>
            <a:spLocks noChangeArrowheads="1"/>
          </p:cNvSpPr>
          <p:nvPr/>
        </p:nvSpPr>
        <p:spPr bwMode="auto">
          <a:xfrm>
            <a:off x="2363789"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5606" name="Line 5"/>
          <p:cNvSpPr>
            <a:spLocks noChangeShapeType="1"/>
          </p:cNvSpPr>
          <p:nvPr/>
        </p:nvSpPr>
        <p:spPr bwMode="auto">
          <a:xfrm>
            <a:off x="3276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7" name="Line 6"/>
          <p:cNvSpPr>
            <a:spLocks noChangeShapeType="1"/>
          </p:cNvSpPr>
          <p:nvPr/>
        </p:nvSpPr>
        <p:spPr bwMode="auto">
          <a:xfrm>
            <a:off x="4191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8" name="Line 7"/>
          <p:cNvSpPr>
            <a:spLocks noChangeShapeType="1"/>
          </p:cNvSpPr>
          <p:nvPr/>
        </p:nvSpPr>
        <p:spPr bwMode="auto">
          <a:xfrm>
            <a:off x="5103814"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9" name="Line 8"/>
          <p:cNvSpPr>
            <a:spLocks noChangeShapeType="1"/>
          </p:cNvSpPr>
          <p:nvPr/>
        </p:nvSpPr>
        <p:spPr bwMode="auto">
          <a:xfrm>
            <a:off x="60198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0" name="Line 9"/>
          <p:cNvSpPr>
            <a:spLocks noChangeShapeType="1"/>
          </p:cNvSpPr>
          <p:nvPr/>
        </p:nvSpPr>
        <p:spPr bwMode="auto">
          <a:xfrm>
            <a:off x="69342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1" name="Line 10"/>
          <p:cNvSpPr>
            <a:spLocks noChangeShapeType="1"/>
          </p:cNvSpPr>
          <p:nvPr/>
        </p:nvSpPr>
        <p:spPr bwMode="auto">
          <a:xfrm>
            <a:off x="7848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2" name="AutoShape 11"/>
          <p:cNvSpPr>
            <a:spLocks noChangeArrowheads="1"/>
          </p:cNvSpPr>
          <p:nvPr/>
        </p:nvSpPr>
        <p:spPr bwMode="auto">
          <a:xfrm>
            <a:off x="2484438"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25613" name="AutoShape 12"/>
          <p:cNvSpPr>
            <a:spLocks noChangeArrowheads="1"/>
          </p:cNvSpPr>
          <p:nvPr/>
        </p:nvSpPr>
        <p:spPr bwMode="auto">
          <a:xfrm>
            <a:off x="33598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25614" name="AutoShape 13"/>
          <p:cNvSpPr>
            <a:spLocks noChangeArrowheads="1"/>
          </p:cNvSpPr>
          <p:nvPr/>
        </p:nvSpPr>
        <p:spPr bwMode="auto">
          <a:xfrm>
            <a:off x="42742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25615" name="AutoShape 14"/>
          <p:cNvSpPr>
            <a:spLocks noChangeArrowheads="1"/>
          </p:cNvSpPr>
          <p:nvPr/>
        </p:nvSpPr>
        <p:spPr bwMode="auto">
          <a:xfrm>
            <a:off x="51553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25616" name="AutoShape 15"/>
          <p:cNvSpPr>
            <a:spLocks noChangeArrowheads="1"/>
          </p:cNvSpPr>
          <p:nvPr/>
        </p:nvSpPr>
        <p:spPr bwMode="auto">
          <a:xfrm>
            <a:off x="60697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25617" name="AutoShape 16"/>
          <p:cNvSpPr>
            <a:spLocks noChangeArrowheads="1"/>
          </p:cNvSpPr>
          <p:nvPr/>
        </p:nvSpPr>
        <p:spPr bwMode="auto">
          <a:xfrm>
            <a:off x="704129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25618" name="AutoShape 17"/>
          <p:cNvSpPr>
            <a:spLocks noChangeArrowheads="1"/>
          </p:cNvSpPr>
          <p:nvPr/>
        </p:nvSpPr>
        <p:spPr bwMode="auto">
          <a:xfrm>
            <a:off x="9193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5619" name="AutoShape 18"/>
          <p:cNvSpPr>
            <a:spLocks noChangeArrowheads="1"/>
          </p:cNvSpPr>
          <p:nvPr/>
        </p:nvSpPr>
        <p:spPr bwMode="auto">
          <a:xfrm>
            <a:off x="9348788" y="4879976"/>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grpSp>
        <p:nvGrpSpPr>
          <p:cNvPr id="25620" name="Group 19"/>
          <p:cNvGrpSpPr>
            <a:grpSpLocks/>
          </p:cNvGrpSpPr>
          <p:nvPr/>
        </p:nvGrpSpPr>
        <p:grpSpPr bwMode="auto">
          <a:xfrm>
            <a:off x="4346573" y="5449894"/>
            <a:ext cx="628650" cy="569913"/>
            <a:chOff x="1778" y="3433"/>
            <a:chExt cx="396" cy="359"/>
          </a:xfrm>
        </p:grpSpPr>
        <p:sp>
          <p:nvSpPr>
            <p:cNvPr id="25636" name="AutoShape 20"/>
            <p:cNvSpPr>
              <a:spLocks noChangeArrowheads="1"/>
            </p:cNvSpPr>
            <p:nvPr/>
          </p:nvSpPr>
          <p:spPr bwMode="auto">
            <a:xfrm>
              <a:off x="1778" y="3433"/>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233667136</a:t>
              </a:r>
            </a:p>
          </p:txBody>
        </p:sp>
        <p:pic>
          <p:nvPicPr>
            <p:cNvPr id="25637"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21" name="Group 22"/>
          <p:cNvGrpSpPr>
            <a:grpSpLocks/>
          </p:cNvGrpSpPr>
          <p:nvPr/>
        </p:nvGrpSpPr>
        <p:grpSpPr bwMode="auto">
          <a:xfrm>
            <a:off x="3430589" y="5445131"/>
            <a:ext cx="579437" cy="577851"/>
            <a:chOff x="1201" y="3430"/>
            <a:chExt cx="365" cy="364"/>
          </a:xfrm>
        </p:grpSpPr>
        <p:sp>
          <p:nvSpPr>
            <p:cNvPr id="25634" name="AutoShape 23"/>
            <p:cNvSpPr>
              <a:spLocks noChangeArrowheads="1"/>
            </p:cNvSpPr>
            <p:nvPr/>
          </p:nvSpPr>
          <p:spPr bwMode="auto">
            <a:xfrm>
              <a:off x="1201" y="3430"/>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281942902</a:t>
              </a:r>
            </a:p>
          </p:txBody>
        </p:sp>
        <p:pic>
          <p:nvPicPr>
            <p:cNvPr id="25635"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22" name="Group 25"/>
          <p:cNvGrpSpPr>
            <a:grpSpLocks/>
          </p:cNvGrpSpPr>
          <p:nvPr/>
        </p:nvGrpSpPr>
        <p:grpSpPr bwMode="auto">
          <a:xfrm>
            <a:off x="9288458" y="5480056"/>
            <a:ext cx="727074" cy="508001"/>
            <a:chOff x="4891" y="3452"/>
            <a:chExt cx="458" cy="320"/>
          </a:xfrm>
        </p:grpSpPr>
        <p:sp>
          <p:nvSpPr>
            <p:cNvPr id="25632" name="AutoShape 26"/>
            <p:cNvSpPr>
              <a:spLocks noChangeArrowheads="1"/>
            </p:cNvSpPr>
            <p:nvPr/>
          </p:nvSpPr>
          <p:spPr bwMode="auto">
            <a:xfrm>
              <a:off x="4928" y="3452"/>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155778322</a:t>
              </a:r>
            </a:p>
          </p:txBody>
        </p:sp>
        <p:pic>
          <p:nvPicPr>
            <p:cNvPr id="25633" name="Picture 27"/>
            <p:cNvPicPr>
              <a:picLocks noChangeAspect="1" noChangeArrowheads="1"/>
            </p:cNvPicPr>
            <p:nvPr/>
          </p:nvPicPr>
          <p:blipFill>
            <a:blip r:embed="rId5">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23" name="Group 28"/>
          <p:cNvGrpSpPr>
            <a:grpSpLocks/>
          </p:cNvGrpSpPr>
          <p:nvPr/>
        </p:nvGrpSpPr>
        <p:grpSpPr bwMode="auto">
          <a:xfrm>
            <a:off x="8120060" y="4014788"/>
            <a:ext cx="1311274" cy="2832099"/>
            <a:chOff x="4155" y="2529"/>
            <a:chExt cx="826" cy="1784"/>
          </a:xfrm>
        </p:grpSpPr>
        <p:sp>
          <p:nvSpPr>
            <p:cNvPr id="25630" name="Freeform 29"/>
            <p:cNvSpPr>
              <a:spLocks noChangeArrowheads="1"/>
            </p:cNvSpPr>
            <p:nvPr/>
          </p:nvSpPr>
          <p:spPr bwMode="auto">
            <a:xfrm>
              <a:off x="4155" y="2529"/>
              <a:ext cx="826" cy="1784"/>
            </a:xfrm>
            <a:custGeom>
              <a:avLst/>
              <a:gdLst>
                <a:gd name="T0" fmla="*/ 1475 w 3644"/>
                <a:gd name="T1" fmla="*/ 0 h 7868"/>
                <a:gd name="T2" fmla="*/ 0 w 3644"/>
                <a:gd name="T3" fmla="*/ 4213 h 7868"/>
                <a:gd name="T4" fmla="*/ 445 w 3644"/>
                <a:gd name="T5" fmla="*/ 4920 h 7868"/>
                <a:gd name="T6" fmla="*/ 189 w 3644"/>
                <a:gd name="T7" fmla="*/ 5414 h 7868"/>
                <a:gd name="T8" fmla="*/ 1068 w 3644"/>
                <a:gd name="T9" fmla="*/ 7867 h 7868"/>
                <a:gd name="T10" fmla="*/ 3643 w 3644"/>
                <a:gd name="T11" fmla="*/ 5149 h 7868"/>
                <a:gd name="T12" fmla="*/ 1475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1" name="AutoShape 30"/>
            <p:cNvSpPr>
              <a:spLocks noChangeArrowheads="1"/>
            </p:cNvSpPr>
            <p:nvPr/>
          </p:nvSpPr>
          <p:spPr bwMode="auto">
            <a:xfrm>
              <a:off x="4353" y="3461"/>
              <a:ext cx="357" cy="27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grpSp>
      <p:grpSp>
        <p:nvGrpSpPr>
          <p:cNvPr id="25624" name="Group 31"/>
          <p:cNvGrpSpPr>
            <a:grpSpLocks/>
          </p:cNvGrpSpPr>
          <p:nvPr/>
        </p:nvGrpSpPr>
        <p:grpSpPr bwMode="auto">
          <a:xfrm>
            <a:off x="5237164" y="5465759"/>
            <a:ext cx="579437" cy="558799"/>
            <a:chOff x="2339" y="3443"/>
            <a:chExt cx="365" cy="352"/>
          </a:xfrm>
        </p:grpSpPr>
        <p:pic>
          <p:nvPicPr>
            <p:cNvPr id="25628" name="Picture 32"/>
            <p:cNvPicPr>
              <a:picLocks noChangeAspect="1" noChangeArrowheads="1"/>
            </p:cNvPicPr>
            <p:nvPr/>
          </p:nvPicPr>
          <p:blipFill>
            <a:blip r:embed="rId6">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9" name="AutoShape 33"/>
            <p:cNvSpPr>
              <a:spLocks noChangeArrowheads="1"/>
            </p:cNvSpPr>
            <p:nvPr/>
          </p:nvSpPr>
          <p:spPr bwMode="auto">
            <a:xfrm>
              <a:off x="2339" y="3443"/>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580625685</a:t>
              </a:r>
            </a:p>
          </p:txBody>
        </p:sp>
      </p:grpSp>
      <p:grpSp>
        <p:nvGrpSpPr>
          <p:cNvPr id="25625" name="Group 34"/>
          <p:cNvGrpSpPr>
            <a:grpSpLocks/>
          </p:cNvGrpSpPr>
          <p:nvPr/>
        </p:nvGrpSpPr>
        <p:grpSpPr bwMode="auto">
          <a:xfrm>
            <a:off x="7072314" y="5454656"/>
            <a:ext cx="579437" cy="550863"/>
            <a:chOff x="3495" y="3436"/>
            <a:chExt cx="365" cy="347"/>
          </a:xfrm>
        </p:grpSpPr>
        <p:pic>
          <p:nvPicPr>
            <p:cNvPr id="25626" name="Picture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0" y="3511"/>
              <a:ext cx="29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7" name="AutoShape 36"/>
            <p:cNvSpPr>
              <a:spLocks noChangeArrowheads="1"/>
            </p:cNvSpPr>
            <p:nvPr/>
          </p:nvSpPr>
          <p:spPr bwMode="auto">
            <a:xfrm>
              <a:off x="3495" y="3436"/>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701466868</a:t>
              </a:r>
            </a:p>
          </p:txBody>
        </p:sp>
      </p:grpSp>
    </p:spTree>
    <p:extLst>
      <p:ext uri="{BB962C8B-B14F-4D97-AF65-F5344CB8AC3E}">
        <p14:creationId xmlns:p14="http://schemas.microsoft.com/office/powerpoint/2010/main" val="503147656"/>
      </p:ext>
    </p:extLst>
  </p:cSld>
  <p:clrMapOvr>
    <a:masterClrMapping/>
  </p:clrMapOvr>
  <p:transition>
    <p:pull dir="l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Deleting a Record</a:t>
            </a:r>
          </a:p>
        </p:txBody>
      </p:sp>
      <p:sp>
        <p:nvSpPr>
          <p:cNvPr id="26627" name="Freeform 2"/>
          <p:cNvSpPr>
            <a:spLocks noChangeArrowheads="1"/>
          </p:cNvSpPr>
          <p:nvPr/>
        </p:nvSpPr>
        <p:spPr bwMode="auto">
          <a:xfrm>
            <a:off x="8342314" y="3355976"/>
            <a:ext cx="1309687" cy="2830513"/>
          </a:xfrm>
          <a:custGeom>
            <a:avLst/>
            <a:gdLst>
              <a:gd name="T0" fmla="*/ 1473 w 3639"/>
              <a:gd name="T1" fmla="*/ 0 h 7864"/>
              <a:gd name="T2" fmla="*/ 0 w 3639"/>
              <a:gd name="T3" fmla="*/ 4211 h 7864"/>
              <a:gd name="T4" fmla="*/ 445 w 3639"/>
              <a:gd name="T5" fmla="*/ 4917 h 7864"/>
              <a:gd name="T6" fmla="*/ 189 w 3639"/>
              <a:gd name="T7" fmla="*/ 5411 h 7864"/>
              <a:gd name="T8" fmla="*/ 1067 w 3639"/>
              <a:gd name="T9" fmla="*/ 7863 h 7864"/>
              <a:gd name="T10" fmla="*/ 3638 w 3639"/>
              <a:gd name="T11" fmla="*/ 5146 h 7864"/>
              <a:gd name="T12" fmla="*/ 1473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628" name="AutoShape 3"/>
          <p:cNvSpPr>
            <a:spLocks noChangeArrowheads="1"/>
          </p:cNvSpPr>
          <p:nvPr/>
        </p:nvSpPr>
        <p:spPr bwMode="auto">
          <a:xfrm>
            <a:off x="2363789"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6629" name="Line 4"/>
          <p:cNvSpPr>
            <a:spLocks noChangeShapeType="1"/>
          </p:cNvSpPr>
          <p:nvPr/>
        </p:nvSpPr>
        <p:spPr bwMode="auto">
          <a:xfrm>
            <a:off x="3276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0" name="Line 5"/>
          <p:cNvSpPr>
            <a:spLocks noChangeShapeType="1"/>
          </p:cNvSpPr>
          <p:nvPr/>
        </p:nvSpPr>
        <p:spPr bwMode="auto">
          <a:xfrm>
            <a:off x="4191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1" name="Line 6"/>
          <p:cNvSpPr>
            <a:spLocks noChangeShapeType="1"/>
          </p:cNvSpPr>
          <p:nvPr/>
        </p:nvSpPr>
        <p:spPr bwMode="auto">
          <a:xfrm>
            <a:off x="5103814"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2" name="Line 7"/>
          <p:cNvSpPr>
            <a:spLocks noChangeShapeType="1"/>
          </p:cNvSpPr>
          <p:nvPr/>
        </p:nvSpPr>
        <p:spPr bwMode="auto">
          <a:xfrm>
            <a:off x="60198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3" name="Line 8"/>
          <p:cNvSpPr>
            <a:spLocks noChangeShapeType="1"/>
          </p:cNvSpPr>
          <p:nvPr/>
        </p:nvSpPr>
        <p:spPr bwMode="auto">
          <a:xfrm>
            <a:off x="6934200" y="5341939"/>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4" name="Line 9"/>
          <p:cNvSpPr>
            <a:spLocks noChangeShapeType="1"/>
          </p:cNvSpPr>
          <p:nvPr/>
        </p:nvSpPr>
        <p:spPr bwMode="auto">
          <a:xfrm>
            <a:off x="7848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5" name="AutoShape 10"/>
          <p:cNvSpPr>
            <a:spLocks noChangeArrowheads="1"/>
          </p:cNvSpPr>
          <p:nvPr/>
        </p:nvSpPr>
        <p:spPr bwMode="auto">
          <a:xfrm>
            <a:off x="2484438"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[ 0 ]</a:t>
            </a:r>
          </a:p>
        </p:txBody>
      </p:sp>
      <p:sp>
        <p:nvSpPr>
          <p:cNvPr id="26636" name="AutoShape 11"/>
          <p:cNvSpPr>
            <a:spLocks noChangeArrowheads="1"/>
          </p:cNvSpPr>
          <p:nvPr/>
        </p:nvSpPr>
        <p:spPr bwMode="auto">
          <a:xfrm>
            <a:off x="33598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[ 1 ]</a:t>
            </a:r>
          </a:p>
        </p:txBody>
      </p:sp>
      <p:sp>
        <p:nvSpPr>
          <p:cNvPr id="26637" name="AutoShape 12"/>
          <p:cNvSpPr>
            <a:spLocks noChangeArrowheads="1"/>
          </p:cNvSpPr>
          <p:nvPr/>
        </p:nvSpPr>
        <p:spPr bwMode="auto">
          <a:xfrm>
            <a:off x="4274283"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[ 2 ]</a:t>
            </a:r>
          </a:p>
        </p:txBody>
      </p:sp>
      <p:sp>
        <p:nvSpPr>
          <p:cNvPr id="26638" name="AutoShape 13"/>
          <p:cNvSpPr>
            <a:spLocks noChangeArrowheads="1"/>
          </p:cNvSpPr>
          <p:nvPr/>
        </p:nvSpPr>
        <p:spPr bwMode="auto">
          <a:xfrm>
            <a:off x="51553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[ 3 ]</a:t>
            </a:r>
          </a:p>
        </p:txBody>
      </p:sp>
      <p:sp>
        <p:nvSpPr>
          <p:cNvPr id="26639" name="AutoShape 14"/>
          <p:cNvSpPr>
            <a:spLocks noChangeArrowheads="1"/>
          </p:cNvSpPr>
          <p:nvPr/>
        </p:nvSpPr>
        <p:spPr bwMode="auto">
          <a:xfrm>
            <a:off x="606974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[ 4 ]</a:t>
            </a:r>
          </a:p>
        </p:txBody>
      </p:sp>
      <p:sp>
        <p:nvSpPr>
          <p:cNvPr id="26640" name="AutoShape 15"/>
          <p:cNvSpPr>
            <a:spLocks noChangeArrowheads="1"/>
          </p:cNvSpPr>
          <p:nvPr/>
        </p:nvSpPr>
        <p:spPr bwMode="auto">
          <a:xfrm>
            <a:off x="7041296" y="4876801"/>
            <a:ext cx="695446"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gn="ctr">
              <a:lnSpc>
                <a:spcPct val="93000"/>
              </a:lnSpc>
              <a:buClr>
                <a:srgbClr val="E0E0E0"/>
              </a:buClr>
              <a:buSzPct val="100000"/>
              <a:buFont typeface="Arial" charset="0"/>
              <a:buNone/>
            </a:pPr>
            <a:r>
              <a:rPr lang="en-GB" altLang="en-US" sz="2400" b="1">
                <a:solidFill>
                  <a:schemeClr val="tx1"/>
                </a:solidFill>
              </a:rPr>
              <a:t>[ 5 ]</a:t>
            </a:r>
          </a:p>
        </p:txBody>
      </p:sp>
      <p:sp>
        <p:nvSpPr>
          <p:cNvPr id="26641" name="AutoShape 16"/>
          <p:cNvSpPr>
            <a:spLocks noChangeArrowheads="1"/>
          </p:cNvSpPr>
          <p:nvPr/>
        </p:nvSpPr>
        <p:spPr bwMode="auto">
          <a:xfrm>
            <a:off x="9193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6642" name="AutoShape 17"/>
          <p:cNvSpPr>
            <a:spLocks noChangeArrowheads="1"/>
          </p:cNvSpPr>
          <p:nvPr/>
        </p:nvSpPr>
        <p:spPr bwMode="auto">
          <a:xfrm>
            <a:off x="9348788" y="4879976"/>
            <a:ext cx="926278" cy="43291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[ 700]</a:t>
            </a:r>
          </a:p>
        </p:txBody>
      </p:sp>
      <p:grpSp>
        <p:nvGrpSpPr>
          <p:cNvPr id="26643" name="Group 18"/>
          <p:cNvGrpSpPr>
            <a:grpSpLocks/>
          </p:cNvGrpSpPr>
          <p:nvPr/>
        </p:nvGrpSpPr>
        <p:grpSpPr bwMode="auto">
          <a:xfrm>
            <a:off x="4346573" y="5449894"/>
            <a:ext cx="628650" cy="569913"/>
            <a:chOff x="1778" y="3433"/>
            <a:chExt cx="396" cy="359"/>
          </a:xfrm>
        </p:grpSpPr>
        <p:sp>
          <p:nvSpPr>
            <p:cNvPr id="26661" name="AutoShape 19"/>
            <p:cNvSpPr>
              <a:spLocks noChangeArrowheads="1"/>
            </p:cNvSpPr>
            <p:nvPr/>
          </p:nvSpPr>
          <p:spPr bwMode="auto">
            <a:xfrm>
              <a:off x="1778" y="3433"/>
              <a:ext cx="396"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233667136</a:t>
              </a:r>
            </a:p>
          </p:txBody>
        </p:sp>
        <p:pic>
          <p:nvPicPr>
            <p:cNvPr id="26662"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44" name="Group 21"/>
          <p:cNvGrpSpPr>
            <a:grpSpLocks/>
          </p:cNvGrpSpPr>
          <p:nvPr/>
        </p:nvGrpSpPr>
        <p:grpSpPr bwMode="auto">
          <a:xfrm>
            <a:off x="3430589" y="5445131"/>
            <a:ext cx="579437" cy="577851"/>
            <a:chOff x="1201" y="3430"/>
            <a:chExt cx="365" cy="364"/>
          </a:xfrm>
        </p:grpSpPr>
        <p:sp>
          <p:nvSpPr>
            <p:cNvPr id="26659" name="AutoShape 22"/>
            <p:cNvSpPr>
              <a:spLocks noChangeArrowheads="1"/>
            </p:cNvSpPr>
            <p:nvPr/>
          </p:nvSpPr>
          <p:spPr bwMode="auto">
            <a:xfrm>
              <a:off x="1201" y="3430"/>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281942902</a:t>
              </a:r>
            </a:p>
          </p:txBody>
        </p:sp>
        <p:pic>
          <p:nvPicPr>
            <p:cNvPr id="2666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45" name="Group 24"/>
          <p:cNvGrpSpPr>
            <a:grpSpLocks/>
          </p:cNvGrpSpPr>
          <p:nvPr/>
        </p:nvGrpSpPr>
        <p:grpSpPr bwMode="auto">
          <a:xfrm>
            <a:off x="9288458" y="5480056"/>
            <a:ext cx="727074" cy="508001"/>
            <a:chOff x="4891" y="3452"/>
            <a:chExt cx="458" cy="320"/>
          </a:xfrm>
        </p:grpSpPr>
        <p:sp>
          <p:nvSpPr>
            <p:cNvPr id="26657" name="AutoShape 25"/>
            <p:cNvSpPr>
              <a:spLocks noChangeArrowheads="1"/>
            </p:cNvSpPr>
            <p:nvPr/>
          </p:nvSpPr>
          <p:spPr bwMode="auto">
            <a:xfrm>
              <a:off x="4928" y="3452"/>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155778322</a:t>
              </a:r>
            </a:p>
          </p:txBody>
        </p:sp>
        <p:pic>
          <p:nvPicPr>
            <p:cNvPr id="26658" name="Picture 26"/>
            <p:cNvPicPr>
              <a:picLocks noChangeAspect="1" noChangeArrowheads="1"/>
            </p:cNvPicPr>
            <p:nvPr/>
          </p:nvPicPr>
          <p:blipFill>
            <a:blip r:embed="rId5">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46" name="Group 27"/>
          <p:cNvGrpSpPr>
            <a:grpSpLocks/>
          </p:cNvGrpSpPr>
          <p:nvPr/>
        </p:nvGrpSpPr>
        <p:grpSpPr bwMode="auto">
          <a:xfrm>
            <a:off x="8120060" y="4014788"/>
            <a:ext cx="1311274" cy="2832099"/>
            <a:chOff x="4155" y="2529"/>
            <a:chExt cx="826" cy="1784"/>
          </a:xfrm>
        </p:grpSpPr>
        <p:sp>
          <p:nvSpPr>
            <p:cNvPr id="26655" name="Freeform 28"/>
            <p:cNvSpPr>
              <a:spLocks noChangeArrowheads="1"/>
            </p:cNvSpPr>
            <p:nvPr/>
          </p:nvSpPr>
          <p:spPr bwMode="auto">
            <a:xfrm>
              <a:off x="4155" y="2529"/>
              <a:ext cx="826" cy="1784"/>
            </a:xfrm>
            <a:custGeom>
              <a:avLst/>
              <a:gdLst>
                <a:gd name="T0" fmla="*/ 1475 w 3644"/>
                <a:gd name="T1" fmla="*/ 0 h 7868"/>
                <a:gd name="T2" fmla="*/ 0 w 3644"/>
                <a:gd name="T3" fmla="*/ 4213 h 7868"/>
                <a:gd name="T4" fmla="*/ 445 w 3644"/>
                <a:gd name="T5" fmla="*/ 4920 h 7868"/>
                <a:gd name="T6" fmla="*/ 189 w 3644"/>
                <a:gd name="T7" fmla="*/ 5414 h 7868"/>
                <a:gd name="T8" fmla="*/ 1068 w 3644"/>
                <a:gd name="T9" fmla="*/ 7867 h 7868"/>
                <a:gd name="T10" fmla="*/ 3643 w 3644"/>
                <a:gd name="T11" fmla="*/ 5149 h 7868"/>
                <a:gd name="T12" fmla="*/ 1475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656" name="AutoShape 29"/>
            <p:cNvSpPr>
              <a:spLocks noChangeArrowheads="1"/>
            </p:cNvSpPr>
            <p:nvPr/>
          </p:nvSpPr>
          <p:spPr bwMode="auto">
            <a:xfrm>
              <a:off x="4353" y="3461"/>
              <a:ext cx="357" cy="27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2400" b="1">
                  <a:solidFill>
                    <a:schemeClr val="tx1"/>
                  </a:solidFill>
                </a:rPr>
                <a:t>. . .</a:t>
              </a:r>
            </a:p>
          </p:txBody>
        </p:sp>
      </p:grpSp>
      <p:grpSp>
        <p:nvGrpSpPr>
          <p:cNvPr id="26647" name="Group 30"/>
          <p:cNvGrpSpPr>
            <a:grpSpLocks/>
          </p:cNvGrpSpPr>
          <p:nvPr/>
        </p:nvGrpSpPr>
        <p:grpSpPr bwMode="auto">
          <a:xfrm>
            <a:off x="5237164" y="5465759"/>
            <a:ext cx="579437" cy="558799"/>
            <a:chOff x="2339" y="3443"/>
            <a:chExt cx="365" cy="352"/>
          </a:xfrm>
        </p:grpSpPr>
        <p:pic>
          <p:nvPicPr>
            <p:cNvPr id="26653" name="Picture 31"/>
            <p:cNvPicPr>
              <a:picLocks noChangeAspect="1" noChangeArrowheads="1"/>
            </p:cNvPicPr>
            <p:nvPr/>
          </p:nvPicPr>
          <p:blipFill>
            <a:blip r:embed="rId6">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54" name="AutoShape 32"/>
            <p:cNvSpPr>
              <a:spLocks noChangeArrowheads="1"/>
            </p:cNvSpPr>
            <p:nvPr/>
          </p:nvSpPr>
          <p:spPr bwMode="auto">
            <a:xfrm>
              <a:off x="2339" y="3443"/>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580625685</a:t>
              </a:r>
            </a:p>
          </p:txBody>
        </p:sp>
      </p:grpSp>
      <p:grpSp>
        <p:nvGrpSpPr>
          <p:cNvPr id="26648" name="Group 33"/>
          <p:cNvGrpSpPr>
            <a:grpSpLocks/>
          </p:cNvGrpSpPr>
          <p:nvPr/>
        </p:nvGrpSpPr>
        <p:grpSpPr bwMode="auto">
          <a:xfrm>
            <a:off x="7072314" y="5454656"/>
            <a:ext cx="579437" cy="550863"/>
            <a:chOff x="3495" y="3436"/>
            <a:chExt cx="365" cy="347"/>
          </a:xfrm>
        </p:grpSpPr>
        <p:pic>
          <p:nvPicPr>
            <p:cNvPr id="26651" name="Picture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0" y="3511"/>
              <a:ext cx="29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52" name="AutoShape 35"/>
            <p:cNvSpPr>
              <a:spLocks noChangeArrowheads="1"/>
            </p:cNvSpPr>
            <p:nvPr/>
          </p:nvSpPr>
          <p:spPr bwMode="auto">
            <a:xfrm>
              <a:off x="3495" y="3436"/>
              <a:ext cx="365" cy="59"/>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charset="0"/>
                  <a:ea typeface="Arial Unicode MS" charset="0"/>
                  <a:cs typeface="Arial Unicode MS" charset="0"/>
                </a:defRPr>
              </a:lvl9pPr>
            </a:lstStyle>
            <a:p>
              <a:pPr>
                <a:lnSpc>
                  <a:spcPct val="93000"/>
                </a:lnSpc>
                <a:buClr>
                  <a:srgbClr val="E0E0E0"/>
                </a:buClr>
                <a:buSzPct val="100000"/>
                <a:buFont typeface="Arial" charset="0"/>
                <a:buNone/>
              </a:pPr>
              <a:r>
                <a:rPr lang="en-GB" altLang="en-US" sz="500" b="1">
                  <a:solidFill>
                    <a:schemeClr val="tx1"/>
                  </a:solidFill>
                </a:rPr>
                <a:t>Number 701466868</a:t>
              </a:r>
            </a:p>
          </p:txBody>
        </p:sp>
      </p:grpSp>
      <p:sp>
        <p:nvSpPr>
          <p:cNvPr id="26649" name="AutoShape 36"/>
          <p:cNvSpPr>
            <a:spLocks noChangeArrowheads="1"/>
          </p:cNvSpPr>
          <p:nvPr/>
        </p:nvSpPr>
        <p:spPr bwMode="auto">
          <a:xfrm>
            <a:off x="6008688" y="5332413"/>
            <a:ext cx="901700" cy="785812"/>
          </a:xfrm>
          <a:prstGeom prst="roundRect">
            <a:avLst>
              <a:gd name="adj" fmla="val 199"/>
            </a:avLst>
          </a:prstGeom>
          <a:blipFill dpi="0" rotWithShape="0">
            <a:blip r:embed="rId8"/>
            <a:srcRect/>
            <a:tile tx="0" ty="0" sx="100000" sy="100000" flip="none" algn="tl"/>
          </a:blipFill>
          <a:ln w="12600">
            <a:solidFill>
              <a:srgbClr val="000020"/>
            </a:solidFill>
            <a:round/>
            <a:headEnd/>
            <a:tailEnd/>
          </a:ln>
        </p:spPr>
        <p:txBody>
          <a:bodyPr wrap="none" anchor="ctr"/>
          <a:lstStyle>
            <a:lvl1pPr>
              <a:defRPr>
                <a:solidFill>
                  <a:schemeClr val="bg1"/>
                </a:solidFill>
                <a:latin typeface="Times New Roman" charset="0"/>
                <a:ea typeface="Arial Unicode MS" charset="0"/>
                <a:cs typeface="Arial Unicode MS" charset="0"/>
              </a:defRPr>
            </a:lvl1pPr>
            <a:lvl2pPr marL="742950" indent="-285750">
              <a:defRPr>
                <a:solidFill>
                  <a:schemeClr val="bg1"/>
                </a:solidFill>
                <a:latin typeface="Times New Roman" charset="0"/>
                <a:ea typeface="Arial Unicode MS" charset="0"/>
                <a:cs typeface="Arial Unicode MS" charset="0"/>
              </a:defRPr>
            </a:lvl2pPr>
            <a:lvl3pPr marL="1143000" indent="-228600">
              <a:defRPr>
                <a:solidFill>
                  <a:schemeClr val="bg1"/>
                </a:solidFill>
                <a:latin typeface="Times New Roman" charset="0"/>
                <a:ea typeface="Arial Unicode MS" charset="0"/>
                <a:cs typeface="Arial Unicode MS" charset="0"/>
              </a:defRPr>
            </a:lvl3pPr>
            <a:lvl4pPr marL="1600200" indent="-228600">
              <a:defRPr>
                <a:solidFill>
                  <a:schemeClr val="bg1"/>
                </a:solidFill>
                <a:latin typeface="Times New Roman" charset="0"/>
                <a:ea typeface="Arial Unicode MS" charset="0"/>
                <a:cs typeface="Arial Unicode MS" charset="0"/>
              </a:defRPr>
            </a:lvl4pPr>
            <a:lvl5pPr marL="2057400" indent="-228600">
              <a:defRPr>
                <a:solidFill>
                  <a:schemeClr val="bg1"/>
                </a:solidFill>
                <a:latin typeface="Times New Roman" charset="0"/>
                <a:ea typeface="Arial Unicode MS" charset="0"/>
                <a:cs typeface="Arial Unicode MS" charset="0"/>
              </a:defRPr>
            </a:lvl5pPr>
            <a:lvl6pPr marL="25146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6pPr>
            <a:lvl7pPr marL="29718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7pPr>
            <a:lvl8pPr marL="34290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8pPr>
            <a:lvl9pPr marL="3886200" indent="-228600" eaLnBrk="0" fontAlgn="base" hangingPunct="0">
              <a:spcBef>
                <a:spcPct val="0"/>
              </a:spcBef>
              <a:spcAft>
                <a:spcPct val="0"/>
              </a:spcAft>
              <a:defRPr>
                <a:solidFill>
                  <a:schemeClr val="bg1"/>
                </a:solidFill>
                <a:latin typeface="Times New Roman" charset="0"/>
                <a:ea typeface="Arial Unicode MS" charset="0"/>
                <a:cs typeface="Arial Unicode MS" charset="0"/>
              </a:defRPr>
            </a:lvl9pPr>
          </a:lstStyle>
          <a:p>
            <a:endParaRPr lang="en-US" altLang="en-US"/>
          </a:p>
        </p:txBody>
      </p:sp>
      <p:sp>
        <p:nvSpPr>
          <p:cNvPr id="26650" name="Rectangle 37"/>
          <p:cNvSpPr>
            <a:spLocks noGrp="1" noChangeArrowheads="1"/>
          </p:cNvSpPr>
          <p:nvPr>
            <p:ph type="body" idx="1"/>
          </p:nvPr>
        </p:nvSpPr>
        <p:spPr>
          <a:xfrm>
            <a:off x="2209801" y="1774825"/>
            <a:ext cx="8277225" cy="4114800"/>
          </a:xfrm>
        </p:spPr>
        <p:txBody>
          <a:bodyPr>
            <a:normAutofit/>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solidFill>
                  <a:schemeClr val="tx1"/>
                </a:solidFill>
                <a:effectLst/>
              </a:rPr>
              <a:t>Records may also be deleted from a hash table.</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solidFill>
                  <a:schemeClr val="tx1"/>
                </a:solidFill>
                <a:effectLst/>
              </a:rPr>
              <a:t>But the location must not be left as an ordinary "empty spot" since that could interfere with searches.</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solidFill>
                  <a:schemeClr val="tx1"/>
                </a:solidFill>
                <a:effectLst/>
              </a:rPr>
              <a:t>The location must be marked in some special way so that a search can tell that the spot used to have something in it.</a:t>
            </a:r>
          </a:p>
        </p:txBody>
      </p:sp>
    </p:spTree>
    <p:extLst>
      <p:ext uri="{BB962C8B-B14F-4D97-AF65-F5344CB8AC3E}">
        <p14:creationId xmlns:p14="http://schemas.microsoft.com/office/powerpoint/2010/main" val="1674304281"/>
      </p:ext>
    </p:extLst>
  </p:cSld>
  <p:clrMapOvr>
    <a:masterClrMapping/>
  </p:clrMapOvr>
  <p:transition>
    <p:pull dir="l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Hash Function</a:t>
            </a:r>
            <a:endParaRPr lang="en-US" dirty="0"/>
          </a:p>
        </p:txBody>
      </p:sp>
      <p:sp>
        <p:nvSpPr>
          <p:cNvPr id="3" name="Content Placeholder 2"/>
          <p:cNvSpPr>
            <a:spLocks noGrp="1"/>
          </p:cNvSpPr>
          <p:nvPr>
            <p:ph idx="1"/>
          </p:nvPr>
        </p:nvSpPr>
        <p:spPr/>
        <p:txBody>
          <a:bodyPr>
            <a:normAutofit/>
          </a:bodyPr>
          <a:lstStyle/>
          <a:p>
            <a:r>
              <a:rPr lang="en-US" sz="2400" b="1" dirty="0">
                <a:solidFill>
                  <a:schemeClr val="tx1"/>
                </a:solidFill>
              </a:rPr>
              <a:t>Hash Function</a:t>
            </a:r>
            <a:r>
              <a:rPr lang="en-US" sz="2400" dirty="0">
                <a:solidFill>
                  <a:schemeClr val="tx1"/>
                </a:solidFill>
              </a:rPr>
              <a:t>: A function that </a:t>
            </a:r>
            <a:r>
              <a:rPr lang="en-US" sz="2400" b="1" dirty="0">
                <a:solidFill>
                  <a:schemeClr val="tx1"/>
                </a:solidFill>
              </a:rPr>
              <a:t>converts</a:t>
            </a:r>
            <a:r>
              <a:rPr lang="en-US" sz="2400" dirty="0">
                <a:solidFill>
                  <a:schemeClr val="tx1"/>
                </a:solidFill>
              </a:rPr>
              <a:t> a given big phone number (</a:t>
            </a:r>
            <a:r>
              <a:rPr lang="en-US" sz="2400" dirty="0">
                <a:solidFill>
                  <a:srgbClr val="C00000"/>
                </a:solidFill>
              </a:rPr>
              <a:t>key</a:t>
            </a:r>
            <a:r>
              <a:rPr lang="en-US" sz="2400" dirty="0">
                <a:solidFill>
                  <a:schemeClr val="tx1"/>
                </a:solidFill>
              </a:rPr>
              <a:t>) to a small practical integer value (</a:t>
            </a:r>
            <a:r>
              <a:rPr lang="en-US" sz="2400" dirty="0">
                <a:solidFill>
                  <a:srgbClr val="00B0F0"/>
                </a:solidFill>
              </a:rPr>
              <a:t>index</a:t>
            </a:r>
            <a:r>
              <a:rPr lang="en-US" sz="2400" dirty="0">
                <a:solidFill>
                  <a:schemeClr val="tx1"/>
                </a:solidFill>
              </a:rPr>
              <a:t>). </a:t>
            </a:r>
          </a:p>
          <a:p>
            <a:r>
              <a:rPr lang="en-US" sz="2400" dirty="0">
                <a:solidFill>
                  <a:schemeClr val="tx1"/>
                </a:solidFill>
              </a:rPr>
              <a:t>The mapped integer value is used as an </a:t>
            </a:r>
            <a:r>
              <a:rPr lang="en-US" sz="2400" dirty="0">
                <a:solidFill>
                  <a:srgbClr val="00B0F0"/>
                </a:solidFill>
              </a:rPr>
              <a:t>index</a:t>
            </a:r>
            <a:r>
              <a:rPr lang="en-US" sz="2400" dirty="0">
                <a:solidFill>
                  <a:schemeClr val="tx1"/>
                </a:solidFill>
              </a:rPr>
              <a:t> in hash table. </a:t>
            </a:r>
          </a:p>
          <a:p>
            <a:r>
              <a:rPr lang="en-US" sz="2400" dirty="0">
                <a:solidFill>
                  <a:schemeClr val="tx1"/>
                </a:solidFill>
              </a:rPr>
              <a:t>In simple terms, a hash function maps a big number or </a:t>
            </a:r>
            <a:r>
              <a:rPr lang="en-US" sz="2400" b="1" dirty="0">
                <a:solidFill>
                  <a:schemeClr val="tx1"/>
                </a:solidFill>
              </a:rPr>
              <a:t>string</a:t>
            </a:r>
            <a:r>
              <a:rPr lang="en-US" sz="2400" dirty="0">
                <a:solidFill>
                  <a:schemeClr val="tx1"/>
                </a:solidFill>
              </a:rPr>
              <a:t> to a small integer that can be used as </a:t>
            </a:r>
            <a:r>
              <a:rPr lang="en-US" sz="2400" dirty="0">
                <a:solidFill>
                  <a:srgbClr val="00B0F0"/>
                </a:solidFill>
              </a:rPr>
              <a:t>index</a:t>
            </a:r>
            <a:r>
              <a:rPr lang="en-US" sz="2400" dirty="0">
                <a:solidFill>
                  <a:schemeClr val="tx1"/>
                </a:solidFill>
              </a:rPr>
              <a:t> in hash table.</a:t>
            </a:r>
            <a:br>
              <a:rPr lang="en-US" sz="2400" dirty="0">
                <a:solidFill>
                  <a:schemeClr val="tx1"/>
                </a:solidFill>
              </a:rPr>
            </a:br>
            <a:endParaRPr lang="en-US" sz="2400" dirty="0">
              <a:solidFill>
                <a:schemeClr val="tx1"/>
              </a:solidFill>
            </a:endParaRPr>
          </a:p>
        </p:txBody>
      </p:sp>
    </p:spTree>
    <p:extLst>
      <p:ext uri="{BB962C8B-B14F-4D97-AF65-F5344CB8AC3E}">
        <p14:creationId xmlns:p14="http://schemas.microsoft.com/office/powerpoint/2010/main" val="166763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solidFill>
                  <a:schemeClr val="tx1"/>
                </a:solidFill>
              </a:rPr>
              <a:t>Hash Function</a:t>
            </a:r>
            <a:endParaRPr lang="en-US" dirty="0"/>
          </a:p>
        </p:txBody>
      </p:sp>
      <p:sp>
        <p:nvSpPr>
          <p:cNvPr id="3" name="Content Placeholder 2"/>
          <p:cNvSpPr>
            <a:spLocks noGrp="1"/>
          </p:cNvSpPr>
          <p:nvPr>
            <p:ph idx="1"/>
          </p:nvPr>
        </p:nvSpPr>
        <p:spPr/>
        <p:txBody>
          <a:bodyPr>
            <a:normAutofit/>
          </a:bodyPr>
          <a:lstStyle/>
          <a:p>
            <a:r>
              <a:rPr lang="en-US" sz="2400" dirty="0">
                <a:solidFill>
                  <a:schemeClr val="tx1"/>
                </a:solidFill>
              </a:rPr>
              <a:t>For example for phone numbers a bad hash function is to take first three digits. </a:t>
            </a:r>
            <a:r>
              <a:rPr lang="en-US" sz="2400" dirty="0">
                <a:solidFill>
                  <a:srgbClr val="FF0000"/>
                </a:solidFill>
              </a:rPr>
              <a:t>Why?</a:t>
            </a:r>
          </a:p>
          <a:p>
            <a:pPr lvl="1"/>
            <a:r>
              <a:rPr lang="en-US" sz="2200" dirty="0">
                <a:solidFill>
                  <a:srgbClr val="FF0000"/>
                </a:solidFill>
              </a:rPr>
              <a:t>(760)-750-8241</a:t>
            </a:r>
          </a:p>
          <a:p>
            <a:pPr lvl="1"/>
            <a:r>
              <a:rPr lang="en-US" sz="2200" dirty="0">
                <a:solidFill>
                  <a:srgbClr val="FF0000"/>
                </a:solidFill>
              </a:rPr>
              <a:t>(760)-750-4567</a:t>
            </a:r>
          </a:p>
          <a:p>
            <a:pPr lvl="1"/>
            <a:r>
              <a:rPr lang="en-US" sz="2200" dirty="0">
                <a:solidFill>
                  <a:srgbClr val="FF0000"/>
                </a:solidFill>
              </a:rPr>
              <a:t>...</a:t>
            </a:r>
          </a:p>
          <a:p>
            <a:r>
              <a:rPr lang="en-US" sz="2400" dirty="0">
                <a:solidFill>
                  <a:schemeClr val="tx1"/>
                </a:solidFill>
              </a:rPr>
              <a:t>A better function is consider last three digits. </a:t>
            </a:r>
          </a:p>
          <a:p>
            <a:r>
              <a:rPr lang="en-US" sz="2400" dirty="0">
                <a:solidFill>
                  <a:schemeClr val="tx1"/>
                </a:solidFill>
              </a:rPr>
              <a:t>Please note that this may not be the best hash function. There may be better ways.</a:t>
            </a:r>
          </a:p>
          <a:p>
            <a:endParaRPr lang="en-US" sz="2400" dirty="0">
              <a:solidFill>
                <a:srgbClr val="FF0000"/>
              </a:solidFill>
            </a:endParaRPr>
          </a:p>
        </p:txBody>
      </p:sp>
    </p:spTree>
    <p:extLst>
      <p:ext uri="{BB962C8B-B14F-4D97-AF65-F5344CB8AC3E}">
        <p14:creationId xmlns:p14="http://schemas.microsoft.com/office/powerpoint/2010/main" val="51115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solidFill>
                      <a:schemeClr val="tx1"/>
                    </a:solidFill>
                  </a:rPr>
                  <a:t>For </a:t>
                </a:r>
                <a:r>
                  <a:rPr lang="en-US" sz="2400" b="1" dirty="0">
                    <a:solidFill>
                      <a:srgbClr val="C00000"/>
                    </a:solidFill>
                  </a:rPr>
                  <a:t>arrays </a:t>
                </a:r>
                <a:r>
                  <a:rPr lang="en-US" sz="2400" dirty="0">
                    <a:solidFill>
                      <a:schemeClr val="tx1"/>
                    </a:solidFill>
                  </a:rPr>
                  <a:t>and</a:t>
                </a:r>
                <a:r>
                  <a:rPr lang="en-US" sz="2400" b="1" dirty="0">
                    <a:solidFill>
                      <a:srgbClr val="C00000"/>
                    </a:solidFill>
                  </a:rPr>
                  <a:t> </a:t>
                </a:r>
                <a:r>
                  <a:rPr lang="en-US" sz="2400" b="1" dirty="0">
                    <a:solidFill>
                      <a:schemeClr val="accent1">
                        <a:lumMod val="60000"/>
                        <a:lumOff val="40000"/>
                      </a:schemeClr>
                    </a:solidFill>
                  </a:rPr>
                  <a:t>linked lists</a:t>
                </a:r>
                <a:r>
                  <a:rPr lang="en-US" sz="2400" dirty="0"/>
                  <a:t>, </a:t>
                </a:r>
                <a:r>
                  <a:rPr lang="en-US" sz="2400" dirty="0">
                    <a:solidFill>
                      <a:schemeClr val="tx1"/>
                    </a:solidFill>
                  </a:rPr>
                  <a:t>we need to search in a linear fashion, in which the search Time is </a:t>
                </a:r>
                <a14:m>
                  <m:oMath xmlns:m="http://schemas.openxmlformats.org/officeDocument/2006/math">
                    <m:r>
                      <a:rPr lang="en-US" sz="2800" b="1" i="1" smtClean="0">
                        <a:solidFill>
                          <a:schemeClr val="tx1"/>
                        </a:solidFill>
                        <a:latin typeface="Cambria Math" charset="0"/>
                      </a:rPr>
                      <m:t>𝑶</m:t>
                    </m:r>
                    <m:r>
                      <a:rPr lang="en-US" sz="2800" b="1" i="1" smtClean="0">
                        <a:solidFill>
                          <a:schemeClr val="tx1"/>
                        </a:solidFill>
                        <a:latin typeface="Cambria Math" charset="0"/>
                      </a:rPr>
                      <m:t>(</m:t>
                    </m:r>
                    <m:r>
                      <a:rPr lang="en-US" sz="2800" b="1" i="1" smtClean="0">
                        <a:solidFill>
                          <a:schemeClr val="tx1"/>
                        </a:solidFill>
                        <a:latin typeface="Cambria Math" charset="0"/>
                      </a:rPr>
                      <m:t>𝒏</m:t>
                    </m:r>
                    <m:r>
                      <a:rPr lang="en-US" sz="2800" b="1" i="1" smtClean="0">
                        <a:solidFill>
                          <a:schemeClr val="tx1"/>
                        </a:solidFill>
                        <a:latin typeface="Cambria Math" charset="0"/>
                      </a:rPr>
                      <m:t>)</m:t>
                    </m:r>
                  </m:oMath>
                </a14:m>
                <a:r>
                  <a:rPr lang="en-US" sz="2800" dirty="0">
                    <a:solidFill>
                      <a:schemeClr val="tx1"/>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58" t="-129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549142" y="3155202"/>
            <a:ext cx="4995539" cy="3214871"/>
          </a:xfrm>
          <a:prstGeom prst="rect">
            <a:avLst/>
          </a:prstGeom>
        </p:spPr>
      </p:pic>
    </p:spTree>
    <p:extLst>
      <p:ext uri="{BB962C8B-B14F-4D97-AF65-F5344CB8AC3E}">
        <p14:creationId xmlns:p14="http://schemas.microsoft.com/office/powerpoint/2010/main" val="1693763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solidFill>
                  <a:schemeClr val="tx1"/>
                </a:solidFill>
              </a:rPr>
              <a:t>Hash Function</a:t>
            </a:r>
            <a:endParaRPr lang="en-US" dirty="0"/>
          </a:p>
        </p:txBody>
      </p:sp>
      <p:sp>
        <p:nvSpPr>
          <p:cNvPr id="3" name="Content Placeholder 2"/>
          <p:cNvSpPr>
            <a:spLocks noGrp="1"/>
          </p:cNvSpPr>
          <p:nvPr>
            <p:ph idx="1"/>
          </p:nvPr>
        </p:nvSpPr>
        <p:spPr/>
        <p:txBody>
          <a:bodyPr>
            <a:normAutofit/>
          </a:bodyPr>
          <a:lstStyle/>
          <a:p>
            <a:r>
              <a:rPr lang="en-US" sz="2400" dirty="0">
                <a:solidFill>
                  <a:schemeClr val="tx1"/>
                </a:solidFill>
              </a:rPr>
              <a:t>A hash function that maps names to integers from 0 to 15. There is a collision between keys "John Smith" and "Sandra Dee".</a:t>
            </a:r>
            <a:endParaRPr lang="en-US" sz="2400" dirty="0">
              <a:solidFill>
                <a:srgbClr val="FF0000"/>
              </a:solidFill>
            </a:endParaRPr>
          </a:p>
        </p:txBody>
      </p:sp>
      <p:pic>
        <p:nvPicPr>
          <p:cNvPr id="5" name="Picture 4"/>
          <p:cNvPicPr>
            <a:picLocks noChangeAspect="1"/>
          </p:cNvPicPr>
          <p:nvPr/>
        </p:nvPicPr>
        <p:blipFill>
          <a:blip r:embed="rId2"/>
          <a:stretch>
            <a:fillRect/>
          </a:stretch>
        </p:blipFill>
        <p:spPr>
          <a:xfrm>
            <a:off x="4783359" y="2915991"/>
            <a:ext cx="4527105" cy="3470781"/>
          </a:xfrm>
          <a:prstGeom prst="rect">
            <a:avLst/>
          </a:prstGeom>
        </p:spPr>
      </p:pic>
    </p:spTree>
    <p:extLst>
      <p:ext uri="{BB962C8B-B14F-4D97-AF65-F5344CB8AC3E}">
        <p14:creationId xmlns:p14="http://schemas.microsoft.com/office/powerpoint/2010/main" val="1381356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solidFill>
                  <a:schemeClr val="tx1"/>
                </a:solidFill>
              </a:rPr>
              <a:t>Hash Function</a:t>
            </a:r>
            <a:endParaRPr lang="en-US" dirty="0"/>
          </a:p>
        </p:txBody>
      </p:sp>
      <p:sp>
        <p:nvSpPr>
          <p:cNvPr id="3" name="Content Placeholder 2"/>
          <p:cNvSpPr>
            <a:spLocks noGrp="1"/>
          </p:cNvSpPr>
          <p:nvPr>
            <p:ph idx="1"/>
          </p:nvPr>
        </p:nvSpPr>
        <p:spPr/>
        <p:txBody>
          <a:bodyPr>
            <a:normAutofit fontScale="92500" lnSpcReduction="10000"/>
          </a:bodyPr>
          <a:lstStyle/>
          <a:p>
            <a:r>
              <a:rPr lang="en-US" sz="2400" dirty="0">
                <a:solidFill>
                  <a:schemeClr val="tx1"/>
                </a:solidFill>
              </a:rPr>
              <a:t>Hash functions are related to (and often confused with) checksums, check digits, fingerprints, </a:t>
            </a:r>
            <a:r>
              <a:rPr lang="en-US" sz="2400" dirty="0" err="1">
                <a:solidFill>
                  <a:schemeClr val="tx1"/>
                </a:solidFill>
              </a:rPr>
              <a:t>lossy</a:t>
            </a:r>
            <a:r>
              <a:rPr lang="en-US" sz="2400" dirty="0">
                <a:solidFill>
                  <a:schemeClr val="tx1"/>
                </a:solidFill>
              </a:rPr>
              <a:t> compression, randomization functions, error-correcting codes, and ciphers. </a:t>
            </a:r>
          </a:p>
          <a:p>
            <a:r>
              <a:rPr lang="en-US" sz="2400" dirty="0">
                <a:solidFill>
                  <a:schemeClr val="tx1"/>
                </a:solidFill>
              </a:rPr>
              <a:t>Although these concepts overlap to some extent, each has its own uses and requirements and is designed and optimized differently. </a:t>
            </a:r>
          </a:p>
          <a:p>
            <a:r>
              <a:rPr lang="en-US" sz="2400" dirty="0">
                <a:solidFill>
                  <a:schemeClr val="tx1"/>
                </a:solidFill>
              </a:rPr>
              <a:t>For example, the Hash Keeper database maintained by the American National Drug Intelligence Center is more aptly described as a catalogue of file fingerprints than of hash values.</a:t>
            </a:r>
            <a:endParaRPr lang="en-US" sz="2400" dirty="0">
              <a:solidFill>
                <a:srgbClr val="FF0000"/>
              </a:solidFill>
            </a:endParaRPr>
          </a:p>
        </p:txBody>
      </p:sp>
    </p:spTree>
    <p:extLst>
      <p:ext uri="{BB962C8B-B14F-4D97-AF65-F5344CB8AC3E}">
        <p14:creationId xmlns:p14="http://schemas.microsoft.com/office/powerpoint/2010/main" val="1519233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Hash Function</a:t>
            </a:r>
            <a:endParaRPr lang="en-US" dirty="0"/>
          </a:p>
        </p:txBody>
      </p:sp>
      <p:sp>
        <p:nvSpPr>
          <p:cNvPr id="3" name="Content Placeholder 2"/>
          <p:cNvSpPr>
            <a:spLocks noGrp="1"/>
          </p:cNvSpPr>
          <p:nvPr>
            <p:ph idx="1"/>
          </p:nvPr>
        </p:nvSpPr>
        <p:spPr/>
        <p:txBody>
          <a:bodyPr>
            <a:noAutofit/>
          </a:bodyPr>
          <a:lstStyle/>
          <a:p>
            <a:r>
              <a:rPr lang="en-US" sz="2400" dirty="0">
                <a:solidFill>
                  <a:schemeClr val="tx1"/>
                </a:solidFill>
              </a:rPr>
              <a:t>Good hash functions, in the original sense of the term, are usually required to satisfy certain properties listed below. </a:t>
            </a:r>
          </a:p>
          <a:p>
            <a:pPr lvl="1"/>
            <a:r>
              <a:rPr lang="en-US" sz="2400" dirty="0">
                <a:solidFill>
                  <a:schemeClr val="tx1"/>
                </a:solidFill>
              </a:rPr>
              <a:t>1. Determinism</a:t>
            </a:r>
          </a:p>
          <a:p>
            <a:pPr lvl="1"/>
            <a:r>
              <a:rPr lang="en-US" sz="2400" dirty="0">
                <a:solidFill>
                  <a:schemeClr val="tx1"/>
                </a:solidFill>
              </a:rPr>
              <a:t>2. Uniformity</a:t>
            </a:r>
          </a:p>
          <a:p>
            <a:pPr lvl="1"/>
            <a:r>
              <a:rPr lang="en-US" sz="2400" dirty="0">
                <a:solidFill>
                  <a:schemeClr val="tx1"/>
                </a:solidFill>
              </a:rPr>
              <a:t>3. Defined range</a:t>
            </a:r>
          </a:p>
          <a:p>
            <a:pPr lvl="1"/>
            <a:r>
              <a:rPr lang="en-US" sz="2400" dirty="0">
                <a:solidFill>
                  <a:schemeClr val="tx1"/>
                </a:solidFill>
              </a:rPr>
              <a:t>4. Data normalization</a:t>
            </a:r>
          </a:p>
          <a:p>
            <a:pPr lvl="1"/>
            <a:r>
              <a:rPr lang="en-US" sz="2400" dirty="0">
                <a:solidFill>
                  <a:schemeClr val="tx1"/>
                </a:solidFill>
              </a:rPr>
              <a:t>5. Continuity</a:t>
            </a:r>
          </a:p>
          <a:p>
            <a:pPr lvl="1"/>
            <a:r>
              <a:rPr lang="en-US" sz="2400" dirty="0">
                <a:solidFill>
                  <a:schemeClr val="tx1"/>
                </a:solidFill>
              </a:rPr>
              <a:t>6. Non-invertible</a:t>
            </a:r>
          </a:p>
        </p:txBody>
      </p:sp>
    </p:spTree>
    <p:extLst>
      <p:ext uri="{BB962C8B-B14F-4D97-AF65-F5344CB8AC3E}">
        <p14:creationId xmlns:p14="http://schemas.microsoft.com/office/powerpoint/2010/main" val="1316637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Hash Function</a:t>
            </a:r>
            <a:endParaRPr lang="en-US" dirty="0"/>
          </a:p>
        </p:txBody>
      </p:sp>
      <p:sp>
        <p:nvSpPr>
          <p:cNvPr id="3" name="Content Placeholder 2"/>
          <p:cNvSpPr>
            <a:spLocks noGrp="1"/>
          </p:cNvSpPr>
          <p:nvPr>
            <p:ph idx="1"/>
          </p:nvPr>
        </p:nvSpPr>
        <p:spPr/>
        <p:txBody>
          <a:bodyPr>
            <a:noAutofit/>
          </a:bodyPr>
          <a:lstStyle/>
          <a:p>
            <a:r>
              <a:rPr lang="en-US" sz="2600" b="1" dirty="0">
                <a:solidFill>
                  <a:schemeClr val="tx1"/>
                </a:solidFill>
              </a:rPr>
              <a:t>1. Determinism</a:t>
            </a:r>
          </a:p>
          <a:p>
            <a:pPr lvl="1"/>
            <a:r>
              <a:rPr lang="en-US" sz="2400" dirty="0">
                <a:solidFill>
                  <a:schemeClr val="tx1"/>
                </a:solidFill>
              </a:rPr>
              <a:t>A hash procedure must be deterministic—meaning that for a given input value it must always generate the same hash value.</a:t>
            </a:r>
          </a:p>
          <a:p>
            <a:r>
              <a:rPr lang="en-US" sz="2600" b="1" dirty="0">
                <a:solidFill>
                  <a:schemeClr val="tx1"/>
                </a:solidFill>
              </a:rPr>
              <a:t>2. Uniformity</a:t>
            </a:r>
          </a:p>
          <a:p>
            <a:pPr lvl="1"/>
            <a:r>
              <a:rPr lang="en-US" sz="2400" dirty="0">
                <a:solidFill>
                  <a:schemeClr val="tx1"/>
                </a:solidFill>
              </a:rPr>
              <a:t>A good hash function should map the expected inputs as evenly as possible over its output range. That is, every hash value in the output range should be generated with roughly the same probability. </a:t>
            </a:r>
          </a:p>
        </p:txBody>
      </p:sp>
    </p:spTree>
    <p:extLst>
      <p:ext uri="{BB962C8B-B14F-4D97-AF65-F5344CB8AC3E}">
        <p14:creationId xmlns:p14="http://schemas.microsoft.com/office/powerpoint/2010/main" val="666756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Hash Function</a:t>
            </a:r>
            <a:endParaRPr lang="en-US" dirty="0"/>
          </a:p>
        </p:txBody>
      </p:sp>
      <p:sp>
        <p:nvSpPr>
          <p:cNvPr id="3" name="Content Placeholder 2"/>
          <p:cNvSpPr>
            <a:spLocks noGrp="1"/>
          </p:cNvSpPr>
          <p:nvPr>
            <p:ph idx="1"/>
          </p:nvPr>
        </p:nvSpPr>
        <p:spPr/>
        <p:txBody>
          <a:bodyPr>
            <a:noAutofit/>
          </a:bodyPr>
          <a:lstStyle/>
          <a:p>
            <a:r>
              <a:rPr lang="en-US" sz="2400" b="1" dirty="0">
                <a:solidFill>
                  <a:schemeClr val="tx1"/>
                </a:solidFill>
              </a:rPr>
              <a:t>3. Defined range</a:t>
            </a:r>
          </a:p>
          <a:p>
            <a:pPr lvl="1"/>
            <a:r>
              <a:rPr lang="en-US" sz="2400" dirty="0">
                <a:solidFill>
                  <a:schemeClr val="tx1"/>
                </a:solidFill>
              </a:rPr>
              <a:t>It is often desirable that the output of a hash function have fixed size.</a:t>
            </a:r>
          </a:p>
          <a:p>
            <a:r>
              <a:rPr lang="en-US" sz="2400" b="1" dirty="0">
                <a:solidFill>
                  <a:schemeClr val="tx1"/>
                </a:solidFill>
              </a:rPr>
              <a:t>4. Data normalization</a:t>
            </a:r>
          </a:p>
          <a:p>
            <a:pPr lvl="1"/>
            <a:r>
              <a:rPr lang="en-US" sz="2400" dirty="0">
                <a:solidFill>
                  <a:schemeClr val="tx1"/>
                </a:solidFill>
              </a:rPr>
              <a:t>In some applications, the input data may contain features that are irrelevant for comparison purposes. For example, when looking up a personal name, it may be desirable to ignore the distinction between upper and lower case letters. </a:t>
            </a:r>
          </a:p>
        </p:txBody>
      </p:sp>
    </p:spTree>
    <p:extLst>
      <p:ext uri="{BB962C8B-B14F-4D97-AF65-F5344CB8AC3E}">
        <p14:creationId xmlns:p14="http://schemas.microsoft.com/office/powerpoint/2010/main" val="1312220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Hash Function</a:t>
            </a:r>
            <a:endParaRPr lang="en-US" dirty="0"/>
          </a:p>
        </p:txBody>
      </p:sp>
      <p:sp>
        <p:nvSpPr>
          <p:cNvPr id="3" name="Content Placeholder 2"/>
          <p:cNvSpPr>
            <a:spLocks noGrp="1"/>
          </p:cNvSpPr>
          <p:nvPr>
            <p:ph idx="1"/>
          </p:nvPr>
        </p:nvSpPr>
        <p:spPr/>
        <p:txBody>
          <a:bodyPr>
            <a:noAutofit/>
          </a:bodyPr>
          <a:lstStyle/>
          <a:p>
            <a:r>
              <a:rPr lang="en-US" sz="2400" b="1" dirty="0">
                <a:solidFill>
                  <a:schemeClr val="tx1"/>
                </a:solidFill>
              </a:rPr>
              <a:t>5. Continuity</a:t>
            </a:r>
          </a:p>
          <a:p>
            <a:pPr lvl="1"/>
            <a:r>
              <a:rPr lang="en-US" sz="2400" dirty="0">
                <a:solidFill>
                  <a:schemeClr val="tx1"/>
                </a:solidFill>
              </a:rPr>
              <a:t>A hash function that is used to search for similar (as opposed to equivalent) data must be as continuous as possible; two inputs that differ by a little should be mapped to equal or nearly equal hash values.</a:t>
            </a:r>
          </a:p>
          <a:p>
            <a:r>
              <a:rPr lang="en-US" sz="2400" b="1" dirty="0">
                <a:solidFill>
                  <a:schemeClr val="tx1"/>
                </a:solidFill>
              </a:rPr>
              <a:t>6. Non-invertible</a:t>
            </a:r>
          </a:p>
          <a:p>
            <a:pPr lvl="1"/>
            <a:r>
              <a:rPr lang="en-US" sz="2400" dirty="0">
                <a:solidFill>
                  <a:schemeClr val="tx1"/>
                </a:solidFill>
              </a:rPr>
              <a:t>In cryptographic applications, hash functions are typically expected to be practically non-invertible.</a:t>
            </a:r>
          </a:p>
        </p:txBody>
      </p:sp>
    </p:spTree>
    <p:extLst>
      <p:ext uri="{BB962C8B-B14F-4D97-AF65-F5344CB8AC3E}">
        <p14:creationId xmlns:p14="http://schemas.microsoft.com/office/powerpoint/2010/main" val="1000624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Hash Function Algorithms</a:t>
            </a:r>
            <a:endParaRPr lang="en-US" dirty="0"/>
          </a:p>
        </p:txBody>
      </p:sp>
      <p:sp>
        <p:nvSpPr>
          <p:cNvPr id="3" name="Content Placeholder 2"/>
          <p:cNvSpPr>
            <a:spLocks noGrp="1"/>
          </p:cNvSpPr>
          <p:nvPr>
            <p:ph idx="1"/>
          </p:nvPr>
        </p:nvSpPr>
        <p:spPr/>
        <p:txBody>
          <a:bodyPr>
            <a:noAutofit/>
          </a:bodyPr>
          <a:lstStyle/>
          <a:p>
            <a:r>
              <a:rPr lang="en-US" sz="2400" b="1" dirty="0">
                <a:solidFill>
                  <a:schemeClr val="tx1"/>
                </a:solidFill>
              </a:rPr>
              <a:t>Perfect hashing</a:t>
            </a:r>
          </a:p>
          <a:p>
            <a:pPr lvl="1"/>
            <a:r>
              <a:rPr lang="en-US" sz="2400" dirty="0">
                <a:solidFill>
                  <a:schemeClr val="tx1"/>
                </a:solidFill>
              </a:rPr>
              <a:t>A hash function that is injective—that is, maps each valid input to a different hash value—is said to be perfect. </a:t>
            </a:r>
          </a:p>
        </p:txBody>
      </p:sp>
      <p:pic>
        <p:nvPicPr>
          <p:cNvPr id="4" name="Picture 3"/>
          <p:cNvPicPr>
            <a:picLocks noChangeAspect="1"/>
          </p:cNvPicPr>
          <p:nvPr/>
        </p:nvPicPr>
        <p:blipFill>
          <a:blip r:embed="rId2"/>
          <a:stretch>
            <a:fillRect/>
          </a:stretch>
        </p:blipFill>
        <p:spPr>
          <a:xfrm>
            <a:off x="5522912" y="3396622"/>
            <a:ext cx="3048000" cy="2743200"/>
          </a:xfrm>
          <a:prstGeom prst="rect">
            <a:avLst/>
          </a:prstGeom>
        </p:spPr>
      </p:pic>
      <p:sp>
        <p:nvSpPr>
          <p:cNvPr id="5" name="Rectangle 4"/>
          <p:cNvSpPr/>
          <p:nvPr/>
        </p:nvSpPr>
        <p:spPr>
          <a:xfrm>
            <a:off x="4447418" y="6139822"/>
            <a:ext cx="5198987" cy="369332"/>
          </a:xfrm>
          <a:prstGeom prst="rect">
            <a:avLst/>
          </a:prstGeom>
        </p:spPr>
        <p:txBody>
          <a:bodyPr wrap="none">
            <a:spAutoFit/>
          </a:bodyPr>
          <a:lstStyle/>
          <a:p>
            <a:r>
              <a:rPr lang="en-US" dirty="0">
                <a:solidFill>
                  <a:srgbClr val="222222"/>
                </a:solidFill>
                <a:latin typeface="Arial" charset="0"/>
              </a:rPr>
              <a:t>A perfect hash function for the four names shown</a:t>
            </a:r>
            <a:endParaRPr lang="en-US" dirty="0"/>
          </a:p>
        </p:txBody>
      </p:sp>
    </p:spTree>
    <p:extLst>
      <p:ext uri="{BB962C8B-B14F-4D97-AF65-F5344CB8AC3E}">
        <p14:creationId xmlns:p14="http://schemas.microsoft.com/office/powerpoint/2010/main" val="1587655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Hash Function Algorithms</a:t>
            </a:r>
            <a:endParaRPr lang="en-US" dirty="0"/>
          </a:p>
        </p:txBody>
      </p:sp>
      <p:sp>
        <p:nvSpPr>
          <p:cNvPr id="3" name="Content Placeholder 2"/>
          <p:cNvSpPr>
            <a:spLocks noGrp="1"/>
          </p:cNvSpPr>
          <p:nvPr>
            <p:ph idx="1"/>
          </p:nvPr>
        </p:nvSpPr>
        <p:spPr/>
        <p:txBody>
          <a:bodyPr>
            <a:noAutofit/>
          </a:bodyPr>
          <a:lstStyle/>
          <a:p>
            <a:r>
              <a:rPr lang="en-US" sz="2400" b="1" dirty="0">
                <a:solidFill>
                  <a:schemeClr val="tx1"/>
                </a:solidFill>
              </a:rPr>
              <a:t>Minimal perfect hashing</a:t>
            </a:r>
          </a:p>
          <a:p>
            <a:pPr lvl="1"/>
            <a:r>
              <a:rPr lang="en-US" sz="2400" dirty="0">
                <a:solidFill>
                  <a:schemeClr val="tx1"/>
                </a:solidFill>
              </a:rPr>
              <a:t>A perfect hash function for n keys is said to be minimal if its range consists of n consecutive integers</a:t>
            </a:r>
          </a:p>
        </p:txBody>
      </p:sp>
      <p:pic>
        <p:nvPicPr>
          <p:cNvPr id="5" name="Picture 4"/>
          <p:cNvPicPr>
            <a:picLocks noChangeAspect="1"/>
          </p:cNvPicPr>
          <p:nvPr/>
        </p:nvPicPr>
        <p:blipFill>
          <a:blip r:embed="rId2"/>
          <a:stretch>
            <a:fillRect/>
          </a:stretch>
        </p:blipFill>
        <p:spPr>
          <a:xfrm>
            <a:off x="5522912" y="3777622"/>
            <a:ext cx="3048000" cy="2133600"/>
          </a:xfrm>
          <a:prstGeom prst="rect">
            <a:avLst/>
          </a:prstGeom>
        </p:spPr>
      </p:pic>
      <p:sp>
        <p:nvSpPr>
          <p:cNvPr id="6" name="Rectangle 5"/>
          <p:cNvSpPr/>
          <p:nvPr/>
        </p:nvSpPr>
        <p:spPr>
          <a:xfrm>
            <a:off x="4017813" y="5911222"/>
            <a:ext cx="6058197" cy="369332"/>
          </a:xfrm>
          <a:prstGeom prst="rect">
            <a:avLst/>
          </a:prstGeom>
        </p:spPr>
        <p:txBody>
          <a:bodyPr wrap="none">
            <a:spAutoFit/>
          </a:bodyPr>
          <a:lstStyle/>
          <a:p>
            <a:r>
              <a:rPr lang="en-US">
                <a:solidFill>
                  <a:srgbClr val="222222"/>
                </a:solidFill>
                <a:latin typeface="Arial" charset="0"/>
              </a:rPr>
              <a:t>A minimal perfect hash function for the four names shown</a:t>
            </a:r>
            <a:endParaRPr lang="en-US"/>
          </a:p>
        </p:txBody>
      </p:sp>
    </p:spTree>
    <p:extLst>
      <p:ext uri="{BB962C8B-B14F-4D97-AF65-F5344CB8AC3E}">
        <p14:creationId xmlns:p14="http://schemas.microsoft.com/office/powerpoint/2010/main" val="1861170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Hash Function Algorithms</a:t>
            </a:r>
            <a:endParaRPr lang="en-US" dirty="0"/>
          </a:p>
        </p:txBody>
      </p:sp>
      <p:sp>
        <p:nvSpPr>
          <p:cNvPr id="3" name="Content Placeholder 2"/>
          <p:cNvSpPr>
            <a:spLocks noGrp="1"/>
          </p:cNvSpPr>
          <p:nvPr>
            <p:ph idx="1"/>
          </p:nvPr>
        </p:nvSpPr>
        <p:spPr>
          <a:xfrm>
            <a:off x="2589212" y="2133600"/>
            <a:ext cx="8915400" cy="4304522"/>
          </a:xfrm>
        </p:spPr>
        <p:txBody>
          <a:bodyPr>
            <a:noAutofit/>
          </a:bodyPr>
          <a:lstStyle/>
          <a:p>
            <a:r>
              <a:rPr lang="en-US" sz="2400" b="1" dirty="0">
                <a:solidFill>
                  <a:schemeClr val="tx1"/>
                </a:solidFill>
              </a:rPr>
              <a:t>Trivial hash function</a:t>
            </a:r>
          </a:p>
          <a:p>
            <a:pPr lvl="1"/>
            <a:r>
              <a:rPr lang="en-US" sz="2400" dirty="0">
                <a:solidFill>
                  <a:schemeClr val="tx1"/>
                </a:solidFill>
              </a:rPr>
              <a:t>If the data (</a:t>
            </a:r>
            <a:r>
              <a:rPr lang="en-US" sz="2400" dirty="0">
                <a:solidFill>
                  <a:srgbClr val="C00000"/>
                </a:solidFill>
              </a:rPr>
              <a:t>key</a:t>
            </a:r>
            <a:r>
              <a:rPr lang="en-US" sz="2400" dirty="0">
                <a:solidFill>
                  <a:schemeClr val="tx1"/>
                </a:solidFill>
              </a:rPr>
              <a:t>) to be hashed is small enough, one can use the data itself (reinterpreted as an integer) as the hashed value (</a:t>
            </a:r>
            <a:r>
              <a:rPr lang="en-US" sz="2400" dirty="0">
                <a:solidFill>
                  <a:srgbClr val="00B0F0"/>
                </a:solidFill>
              </a:rPr>
              <a:t>index</a:t>
            </a:r>
            <a:r>
              <a:rPr lang="en-US" sz="2400" dirty="0">
                <a:solidFill>
                  <a:schemeClr val="tx1"/>
                </a:solidFill>
              </a:rPr>
              <a:t>).</a:t>
            </a:r>
          </a:p>
          <a:p>
            <a:pPr lvl="1"/>
            <a:r>
              <a:rPr lang="en-US" sz="2400" dirty="0">
                <a:solidFill>
                  <a:schemeClr val="tx1"/>
                </a:solidFill>
              </a:rPr>
              <a:t>For example, in Java, the hash code is a 32-bit integer, which can simply be used as the hash value.</a:t>
            </a:r>
          </a:p>
          <a:p>
            <a:pPr marL="457200" lvl="1" indent="0">
              <a:buNone/>
            </a:pPr>
            <a:r>
              <a:rPr lang="en-US" sz="2400" dirty="0">
                <a:solidFill>
                  <a:schemeClr val="tx1"/>
                </a:solidFill>
              </a:rPr>
              <a:t>	</a:t>
            </a:r>
            <a:r>
              <a:rPr lang="en-US" sz="2400" dirty="0">
                <a:solidFill>
                  <a:srgbClr val="0070C0"/>
                </a:solidFill>
              </a:rPr>
              <a:t>		</a:t>
            </a:r>
            <a:r>
              <a:rPr lang="en-US" sz="2400" i="1" dirty="0">
                <a:solidFill>
                  <a:srgbClr val="0070C0"/>
                </a:solidFill>
              </a:rPr>
              <a:t>String key = “123456”;</a:t>
            </a:r>
          </a:p>
          <a:p>
            <a:pPr marL="457200" lvl="1" indent="0">
              <a:buNone/>
            </a:pPr>
            <a:r>
              <a:rPr lang="en-US" sz="2400" i="1" dirty="0">
                <a:solidFill>
                  <a:srgbClr val="0070C0"/>
                </a:solidFill>
              </a:rPr>
              <a:t>			</a:t>
            </a:r>
            <a:r>
              <a:rPr lang="en-US" sz="2400" i="1" dirty="0" err="1">
                <a:solidFill>
                  <a:srgbClr val="0070C0"/>
                </a:solidFill>
              </a:rPr>
              <a:t>int</a:t>
            </a:r>
            <a:r>
              <a:rPr lang="en-US" sz="2400" i="1" dirty="0">
                <a:solidFill>
                  <a:srgbClr val="0070C0"/>
                </a:solidFill>
              </a:rPr>
              <a:t> hash = </a:t>
            </a:r>
            <a:r>
              <a:rPr lang="en-US" sz="2400" i="1" dirty="0" err="1">
                <a:solidFill>
                  <a:srgbClr val="0070C0"/>
                </a:solidFill>
              </a:rPr>
              <a:t>key.hashCode</a:t>
            </a:r>
            <a:r>
              <a:rPr lang="en-US" sz="2400" i="1" dirty="0">
                <a:solidFill>
                  <a:srgbClr val="0070C0"/>
                </a:solidFill>
              </a:rPr>
              <a:t>();</a:t>
            </a:r>
          </a:p>
          <a:p>
            <a:pPr marL="457200" lvl="1" indent="0">
              <a:buNone/>
            </a:pPr>
            <a:r>
              <a:rPr lang="en-US" sz="2400" i="1" dirty="0">
                <a:solidFill>
                  <a:srgbClr val="0070C0"/>
                </a:solidFill>
              </a:rPr>
              <a:t>			</a:t>
            </a:r>
            <a:r>
              <a:rPr lang="en-US" sz="2400" i="1" dirty="0" err="1">
                <a:solidFill>
                  <a:srgbClr val="0070C0"/>
                </a:solidFill>
              </a:rPr>
              <a:t>int</a:t>
            </a:r>
            <a:r>
              <a:rPr lang="en-US" sz="2400" i="1" dirty="0">
                <a:solidFill>
                  <a:srgbClr val="0070C0"/>
                </a:solidFill>
              </a:rPr>
              <a:t> index = hash % </a:t>
            </a:r>
            <a:r>
              <a:rPr lang="en-US" sz="2400" i="1" dirty="0" err="1">
                <a:solidFill>
                  <a:srgbClr val="0070C0"/>
                </a:solidFill>
              </a:rPr>
              <a:t>table_size</a:t>
            </a:r>
            <a:r>
              <a:rPr lang="en-US" sz="2400" i="1" dirty="0">
                <a:solidFill>
                  <a:srgbClr val="0070C0"/>
                </a:solidFill>
              </a:rPr>
              <a:t>;</a:t>
            </a:r>
          </a:p>
        </p:txBody>
      </p:sp>
    </p:spTree>
    <p:extLst>
      <p:ext uri="{BB962C8B-B14F-4D97-AF65-F5344CB8AC3E}">
        <p14:creationId xmlns:p14="http://schemas.microsoft.com/office/powerpoint/2010/main" val="434825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Popular Hash Algorithms:</a:t>
            </a:r>
          </a:p>
        </p:txBody>
      </p:sp>
      <p:sp>
        <p:nvSpPr>
          <p:cNvPr id="3" name="Content Placeholder 2"/>
          <p:cNvSpPr>
            <a:spLocks noGrp="1"/>
          </p:cNvSpPr>
          <p:nvPr>
            <p:ph idx="1"/>
          </p:nvPr>
        </p:nvSpPr>
        <p:spPr>
          <a:xfrm>
            <a:off x="2589212" y="2133600"/>
            <a:ext cx="8915400" cy="4304522"/>
          </a:xfrm>
        </p:spPr>
        <p:txBody>
          <a:bodyPr>
            <a:noAutofit/>
          </a:bodyPr>
          <a:lstStyle/>
          <a:p>
            <a:r>
              <a:rPr lang="en-US" sz="2400" b="1" dirty="0">
                <a:solidFill>
                  <a:schemeClr val="tx1"/>
                </a:solidFill>
              </a:rPr>
              <a:t>1. Cryptographic hash functions</a:t>
            </a:r>
          </a:p>
          <a:p>
            <a:pPr lvl="1"/>
            <a:r>
              <a:rPr lang="en-US" sz="2400" dirty="0">
                <a:solidFill>
                  <a:schemeClr val="tx1"/>
                </a:solidFill>
              </a:rPr>
              <a:t>SHA-1, SHA-2 RSA, SHA-2 DSA, SHA-3, MD5, etc. </a:t>
            </a:r>
          </a:p>
          <a:p>
            <a:r>
              <a:rPr lang="en-US" sz="2400" b="1" dirty="0">
                <a:solidFill>
                  <a:schemeClr val="tx1"/>
                </a:solidFill>
              </a:rPr>
              <a:t>2. Non-cryptographic hash functions</a:t>
            </a:r>
          </a:p>
          <a:p>
            <a:pPr lvl="1"/>
            <a:r>
              <a:rPr lang="en-US" sz="2400" dirty="0">
                <a:solidFill>
                  <a:schemeClr val="tx1"/>
                </a:solidFill>
              </a:rPr>
              <a:t>DJBX33A (5381), </a:t>
            </a:r>
            <a:r>
              <a:rPr lang="en-US" sz="2400" dirty="0" err="1">
                <a:solidFill>
                  <a:schemeClr val="tx1"/>
                </a:solidFill>
              </a:rPr>
              <a:t>MurmurHash</a:t>
            </a:r>
            <a:r>
              <a:rPr lang="en-US" sz="2400" dirty="0">
                <a:solidFill>
                  <a:schemeClr val="tx1"/>
                </a:solidFill>
              </a:rPr>
              <a:t>, </a:t>
            </a:r>
            <a:r>
              <a:rPr lang="en-US" sz="2400" dirty="0" err="1">
                <a:solidFill>
                  <a:schemeClr val="tx1"/>
                </a:solidFill>
              </a:rPr>
              <a:t>CityHash</a:t>
            </a:r>
            <a:r>
              <a:rPr lang="en-US" sz="2400" dirty="0">
                <a:solidFill>
                  <a:schemeClr val="tx1"/>
                </a:solidFill>
              </a:rPr>
              <a:t>, FNV, </a:t>
            </a:r>
            <a:r>
              <a:rPr lang="en-US" sz="2400" dirty="0" err="1">
                <a:solidFill>
                  <a:schemeClr val="tx1"/>
                </a:solidFill>
              </a:rPr>
              <a:t>SuperFastHash</a:t>
            </a:r>
            <a:r>
              <a:rPr lang="en-US" sz="2400" dirty="0">
                <a:solidFill>
                  <a:schemeClr val="tx1"/>
                </a:solidFill>
              </a:rPr>
              <a:t>, etc. </a:t>
            </a:r>
          </a:p>
          <a:p>
            <a:r>
              <a:rPr lang="en-US" sz="2400" b="1" dirty="0">
                <a:solidFill>
                  <a:schemeClr val="tx1"/>
                </a:solidFill>
              </a:rPr>
              <a:t>3. Cyclic redundancy checks</a:t>
            </a:r>
          </a:p>
          <a:p>
            <a:pPr lvl="1"/>
            <a:r>
              <a:rPr lang="en-US" sz="2400" dirty="0">
                <a:solidFill>
                  <a:schemeClr val="tx1"/>
                </a:solidFill>
              </a:rPr>
              <a:t>CRC32, etc.</a:t>
            </a:r>
            <a:endParaRPr lang="en-US" sz="2400" i="1" dirty="0">
              <a:solidFill>
                <a:srgbClr val="0070C0"/>
              </a:solidFill>
            </a:endParaRPr>
          </a:p>
        </p:txBody>
      </p:sp>
    </p:spTree>
    <p:extLst>
      <p:ext uri="{BB962C8B-B14F-4D97-AF65-F5344CB8AC3E}">
        <p14:creationId xmlns:p14="http://schemas.microsoft.com/office/powerpoint/2010/main" val="2126897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solidFill>
                      <a:schemeClr val="tx1"/>
                    </a:solidFill>
                  </a:rPr>
                  <a:t>With</a:t>
                </a:r>
                <a:r>
                  <a:rPr lang="en-US" sz="2400" b="1" dirty="0">
                    <a:solidFill>
                      <a:schemeClr val="tx1"/>
                    </a:solidFill>
                  </a:rPr>
                  <a:t> </a:t>
                </a:r>
                <a:r>
                  <a:rPr lang="en-US" sz="2400" b="1" dirty="0">
                    <a:solidFill>
                      <a:srgbClr val="00B050"/>
                    </a:solidFill>
                  </a:rPr>
                  <a:t>balanced binary search tree</a:t>
                </a:r>
                <a:r>
                  <a:rPr lang="en-US" sz="2400" dirty="0">
                    <a:solidFill>
                      <a:schemeClr val="tx1"/>
                    </a:solidFill>
                  </a:rPr>
                  <a:t>, we get moderate search, insert and delete times. All of these operations can be guaranteed to be in </a:t>
                </a:r>
                <a14:m>
                  <m:oMath xmlns:m="http://schemas.openxmlformats.org/officeDocument/2006/math">
                    <m:r>
                      <a:rPr lang="en-US" sz="2800" b="1" i="1">
                        <a:solidFill>
                          <a:schemeClr val="tx1"/>
                        </a:solidFill>
                        <a:latin typeface="Cambria Math" charset="0"/>
                      </a:rPr>
                      <m:t>𝑶</m:t>
                    </m:r>
                    <m:r>
                      <a:rPr lang="en-US" sz="2800" b="1" i="1">
                        <a:solidFill>
                          <a:schemeClr val="tx1"/>
                        </a:solidFill>
                        <a:latin typeface="Cambria Math" charset="0"/>
                      </a:rPr>
                      <m:t>(</m:t>
                    </m:r>
                    <m:r>
                      <a:rPr lang="en-US" sz="2800" b="1" i="1" smtClean="0">
                        <a:solidFill>
                          <a:schemeClr val="tx1"/>
                        </a:solidFill>
                        <a:latin typeface="Cambria Math" charset="0"/>
                      </a:rPr>
                      <m:t>𝒍𝒐𝒈</m:t>
                    </m:r>
                    <m:r>
                      <a:rPr lang="en-US" sz="2800" b="1" i="1">
                        <a:solidFill>
                          <a:schemeClr val="tx1"/>
                        </a:solidFill>
                        <a:latin typeface="Cambria Math" charset="0"/>
                      </a:rPr>
                      <m:t>𝒏</m:t>
                    </m:r>
                    <m:r>
                      <a:rPr lang="en-US" sz="2800" b="1" i="1">
                        <a:solidFill>
                          <a:schemeClr val="tx1"/>
                        </a:solidFill>
                        <a:latin typeface="Cambria Math" charset="0"/>
                      </a:rPr>
                      <m:t>)</m:t>
                    </m:r>
                  </m:oMath>
                </a14:m>
                <a:r>
                  <a:rPr lang="en-US" sz="2800" b="1" dirty="0">
                    <a:solidFill>
                      <a:schemeClr val="tx1"/>
                    </a:solidFill>
                  </a:rPr>
                  <a:t> </a:t>
                </a:r>
                <a:r>
                  <a:rPr lang="en-US" sz="2400" dirty="0">
                    <a:solidFill>
                      <a:schemeClr val="tx1"/>
                    </a:solidFill>
                  </a:rPr>
                  <a:t>time.</a:t>
                </a:r>
                <a:endParaRPr lang="en-US" sz="28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58" t="-1290"/>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5264652" y="3348915"/>
            <a:ext cx="3564520" cy="3007564"/>
          </a:xfrm>
          <a:prstGeom prst="rect">
            <a:avLst/>
          </a:prstGeom>
        </p:spPr>
      </p:pic>
    </p:spTree>
    <p:extLst>
      <p:ext uri="{BB962C8B-B14F-4D97-AF65-F5344CB8AC3E}">
        <p14:creationId xmlns:p14="http://schemas.microsoft.com/office/powerpoint/2010/main" val="236178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Hash Algorithms Comparisons:</a:t>
            </a:r>
          </a:p>
        </p:txBody>
      </p:sp>
      <p:pic>
        <p:nvPicPr>
          <p:cNvPr id="5" name="Picture 4"/>
          <p:cNvPicPr>
            <a:picLocks noChangeAspect="1"/>
          </p:cNvPicPr>
          <p:nvPr/>
        </p:nvPicPr>
        <p:blipFill>
          <a:blip r:embed="rId2"/>
          <a:stretch>
            <a:fillRect/>
          </a:stretch>
        </p:blipFill>
        <p:spPr>
          <a:xfrm>
            <a:off x="2851830" y="1264555"/>
            <a:ext cx="8393875" cy="5437859"/>
          </a:xfrm>
          <a:prstGeom prst="rect">
            <a:avLst/>
          </a:prstGeom>
        </p:spPr>
      </p:pic>
    </p:spTree>
    <p:extLst>
      <p:ext uri="{BB962C8B-B14F-4D97-AF65-F5344CB8AC3E}">
        <p14:creationId xmlns:p14="http://schemas.microsoft.com/office/powerpoint/2010/main" val="719254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Hash Algorithms Comparisons:</a:t>
            </a:r>
          </a:p>
        </p:txBody>
      </p:sp>
      <p:pic>
        <p:nvPicPr>
          <p:cNvPr id="8" name="Picture 7"/>
          <p:cNvPicPr>
            <a:picLocks noChangeAspect="1"/>
          </p:cNvPicPr>
          <p:nvPr/>
        </p:nvPicPr>
        <p:blipFill>
          <a:blip r:embed="rId2"/>
          <a:stretch>
            <a:fillRect/>
          </a:stretch>
        </p:blipFill>
        <p:spPr>
          <a:xfrm>
            <a:off x="3453674" y="1357861"/>
            <a:ext cx="7190188" cy="5281951"/>
          </a:xfrm>
          <a:prstGeom prst="rect">
            <a:avLst/>
          </a:prstGeom>
        </p:spPr>
      </p:pic>
    </p:spTree>
    <p:extLst>
      <p:ext uri="{BB962C8B-B14F-4D97-AF65-F5344CB8AC3E}">
        <p14:creationId xmlns:p14="http://schemas.microsoft.com/office/powerpoint/2010/main" val="1188634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Bad Function Algorithms</a:t>
            </a:r>
            <a:endParaRPr lang="en-US" dirty="0"/>
          </a:p>
        </p:txBody>
      </p:sp>
      <p:pic>
        <p:nvPicPr>
          <p:cNvPr id="4" name="Picture 3"/>
          <p:cNvPicPr>
            <a:picLocks noChangeAspect="1"/>
          </p:cNvPicPr>
          <p:nvPr/>
        </p:nvPicPr>
        <p:blipFill>
          <a:blip r:embed="rId2"/>
          <a:stretch>
            <a:fillRect/>
          </a:stretch>
        </p:blipFill>
        <p:spPr>
          <a:xfrm>
            <a:off x="2683078" y="1905000"/>
            <a:ext cx="8731380" cy="4147406"/>
          </a:xfrm>
          <a:prstGeom prst="rect">
            <a:avLst/>
          </a:prstGeom>
        </p:spPr>
      </p:pic>
    </p:spTree>
    <p:extLst>
      <p:ext uri="{BB962C8B-B14F-4D97-AF65-F5344CB8AC3E}">
        <p14:creationId xmlns:p14="http://schemas.microsoft.com/office/powerpoint/2010/main" val="502577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Bad Hash Algorithms:</a:t>
            </a:r>
          </a:p>
        </p:txBody>
      </p:sp>
      <p:sp>
        <p:nvSpPr>
          <p:cNvPr id="3" name="Content Placeholder 2"/>
          <p:cNvSpPr>
            <a:spLocks noGrp="1"/>
          </p:cNvSpPr>
          <p:nvPr>
            <p:ph idx="1"/>
          </p:nvPr>
        </p:nvSpPr>
        <p:spPr>
          <a:xfrm>
            <a:off x="2589212" y="2133600"/>
            <a:ext cx="8915400" cy="4304522"/>
          </a:xfrm>
        </p:spPr>
        <p:txBody>
          <a:bodyPr>
            <a:noAutofit/>
          </a:bodyPr>
          <a:lstStyle/>
          <a:p>
            <a:r>
              <a:rPr lang="en-US" sz="2400" dirty="0">
                <a:solidFill>
                  <a:schemeClr val="tx1"/>
                </a:solidFill>
              </a:rPr>
              <a:t>Examples of bad hash functions:</a:t>
            </a:r>
          </a:p>
          <a:p>
            <a:endParaRPr lang="en-US" sz="2400" dirty="0">
              <a:solidFill>
                <a:schemeClr val="tx1"/>
              </a:solidFill>
            </a:endParaRPr>
          </a:p>
          <a:p>
            <a:pPr marL="1257300" lvl="3" indent="0">
              <a:buNone/>
            </a:pPr>
            <a:r>
              <a:rPr lang="en-US" sz="2400" i="1" dirty="0" err="1">
                <a:solidFill>
                  <a:srgbClr val="7030A0"/>
                </a:solidFill>
              </a:rPr>
              <a:t>int</a:t>
            </a:r>
            <a:r>
              <a:rPr lang="en-US" sz="2400" i="1" dirty="0">
                <a:solidFill>
                  <a:srgbClr val="0070C0"/>
                </a:solidFill>
              </a:rPr>
              <a:t> </a:t>
            </a:r>
            <a:r>
              <a:rPr lang="en-US" sz="2400" i="1" dirty="0">
                <a:solidFill>
                  <a:schemeClr val="tx1"/>
                </a:solidFill>
              </a:rPr>
              <a:t>hash(</a:t>
            </a:r>
            <a:r>
              <a:rPr lang="en-US" sz="2400" i="1" dirty="0">
                <a:solidFill>
                  <a:srgbClr val="7030A0"/>
                </a:solidFill>
              </a:rPr>
              <a:t>string</a:t>
            </a:r>
            <a:r>
              <a:rPr lang="en-US" sz="2400" i="1" dirty="0">
                <a:solidFill>
                  <a:schemeClr val="tx1"/>
                </a:solidFill>
              </a:rPr>
              <a:t> input) { return </a:t>
            </a:r>
            <a:r>
              <a:rPr lang="en-US" sz="2400" i="1" dirty="0" err="1">
                <a:solidFill>
                  <a:schemeClr val="tx1"/>
                </a:solidFill>
              </a:rPr>
              <a:t>input.length</a:t>
            </a:r>
            <a:r>
              <a:rPr lang="en-US" sz="2400" i="1" dirty="0">
                <a:solidFill>
                  <a:schemeClr val="tx1"/>
                </a:solidFill>
              </a:rPr>
              <a:t>; }</a:t>
            </a:r>
          </a:p>
          <a:p>
            <a:pPr marL="1257300" lvl="3" indent="0">
              <a:buNone/>
            </a:pPr>
            <a:endParaRPr lang="en-US" sz="2400" i="1" dirty="0">
              <a:solidFill>
                <a:srgbClr val="0070C0"/>
              </a:solidFill>
            </a:endParaRPr>
          </a:p>
          <a:p>
            <a:pPr marL="1257300" lvl="3" indent="0">
              <a:buNone/>
            </a:pPr>
            <a:r>
              <a:rPr lang="en-US" sz="2400" i="1" dirty="0" err="1">
                <a:solidFill>
                  <a:srgbClr val="7030A0"/>
                </a:solidFill>
              </a:rPr>
              <a:t>int</a:t>
            </a:r>
            <a:r>
              <a:rPr lang="en-US" sz="2400" i="1" dirty="0">
                <a:solidFill>
                  <a:schemeClr val="tx1"/>
                </a:solidFill>
              </a:rPr>
              <a:t> hash(</a:t>
            </a:r>
            <a:r>
              <a:rPr lang="en-US" sz="2400" i="1" dirty="0">
                <a:solidFill>
                  <a:srgbClr val="7030A0"/>
                </a:solidFill>
              </a:rPr>
              <a:t>float</a:t>
            </a:r>
            <a:r>
              <a:rPr lang="en-US" sz="2400" i="1" dirty="0">
                <a:solidFill>
                  <a:schemeClr val="tx1"/>
                </a:solidFill>
              </a:rPr>
              <a:t> input) { return </a:t>
            </a:r>
            <a:r>
              <a:rPr lang="en-US" sz="2400" i="1" dirty="0">
                <a:solidFill>
                  <a:srgbClr val="C00000"/>
                </a:solidFill>
              </a:rPr>
              <a:t>0</a:t>
            </a:r>
            <a:r>
              <a:rPr lang="en-US" sz="2400" i="1" dirty="0">
                <a:solidFill>
                  <a:schemeClr val="tx1"/>
                </a:solidFill>
              </a:rPr>
              <a:t>; }</a:t>
            </a:r>
          </a:p>
          <a:p>
            <a:pPr marL="1257300" lvl="3" indent="0">
              <a:buNone/>
            </a:pPr>
            <a:endParaRPr lang="en-US" sz="2400" i="1" dirty="0">
              <a:solidFill>
                <a:schemeClr val="tx1"/>
              </a:solidFill>
            </a:endParaRPr>
          </a:p>
          <a:p>
            <a:pPr marL="1257300" lvl="3" indent="0">
              <a:buNone/>
            </a:pPr>
            <a:r>
              <a:rPr lang="en-US" sz="2400" i="1" dirty="0" err="1">
                <a:solidFill>
                  <a:srgbClr val="7030A0"/>
                </a:solidFill>
              </a:rPr>
              <a:t>int</a:t>
            </a:r>
            <a:r>
              <a:rPr lang="en-US" sz="2400" i="1" dirty="0">
                <a:solidFill>
                  <a:schemeClr val="tx1"/>
                </a:solidFill>
              </a:rPr>
              <a:t> hash(</a:t>
            </a:r>
            <a:r>
              <a:rPr lang="en-US" sz="2400" i="1" dirty="0" err="1">
                <a:solidFill>
                  <a:srgbClr val="7030A0"/>
                </a:solidFill>
              </a:rPr>
              <a:t>int</a:t>
            </a:r>
            <a:r>
              <a:rPr lang="en-US" sz="2400" i="1" dirty="0">
                <a:solidFill>
                  <a:schemeClr val="tx1"/>
                </a:solidFill>
              </a:rPr>
              <a:t> input) {</a:t>
            </a:r>
            <a:r>
              <a:rPr lang="en-US" sz="2400" i="1" dirty="0">
                <a:solidFill>
                  <a:srgbClr val="7030A0"/>
                </a:solidFill>
              </a:rPr>
              <a:t> </a:t>
            </a:r>
            <a:r>
              <a:rPr lang="en-US" sz="2400" i="1" dirty="0">
                <a:solidFill>
                  <a:schemeClr val="tx1"/>
                </a:solidFill>
              </a:rPr>
              <a:t>return</a:t>
            </a:r>
            <a:r>
              <a:rPr lang="en-US" sz="2400" i="1" dirty="0">
                <a:solidFill>
                  <a:srgbClr val="7030A0"/>
                </a:solidFill>
              </a:rPr>
              <a:t> </a:t>
            </a:r>
            <a:r>
              <a:rPr lang="en-US" sz="2400" i="1" dirty="0">
                <a:solidFill>
                  <a:srgbClr val="C00000"/>
                </a:solidFill>
              </a:rPr>
              <a:t>1</a:t>
            </a:r>
            <a:r>
              <a:rPr lang="en-US" sz="2400" i="1" dirty="0">
                <a:solidFill>
                  <a:schemeClr val="tx1"/>
                </a:solidFill>
              </a:rPr>
              <a:t>; }</a:t>
            </a:r>
          </a:p>
          <a:p>
            <a:pPr marL="1257300" lvl="3" indent="0">
              <a:buNone/>
            </a:pPr>
            <a:endParaRPr lang="en-US" sz="2400" i="1" dirty="0">
              <a:solidFill>
                <a:srgbClr val="0070C0"/>
              </a:solidFill>
            </a:endParaRPr>
          </a:p>
        </p:txBody>
      </p:sp>
    </p:spTree>
    <p:extLst>
      <p:ext uri="{BB962C8B-B14F-4D97-AF65-F5344CB8AC3E}">
        <p14:creationId xmlns:p14="http://schemas.microsoft.com/office/powerpoint/2010/main" val="16492072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Good Hash Algorithms:</a:t>
            </a:r>
          </a:p>
        </p:txBody>
      </p:sp>
      <p:sp>
        <p:nvSpPr>
          <p:cNvPr id="3" name="Content Placeholder 2"/>
          <p:cNvSpPr>
            <a:spLocks noGrp="1"/>
          </p:cNvSpPr>
          <p:nvPr>
            <p:ph idx="1"/>
          </p:nvPr>
        </p:nvSpPr>
        <p:spPr>
          <a:xfrm>
            <a:off x="2589212" y="2133600"/>
            <a:ext cx="8915400" cy="4304522"/>
          </a:xfrm>
        </p:spPr>
        <p:txBody>
          <a:bodyPr>
            <a:noAutofit/>
          </a:bodyPr>
          <a:lstStyle/>
          <a:p>
            <a:r>
              <a:rPr lang="en-US" sz="2400" dirty="0">
                <a:solidFill>
                  <a:schemeClr val="tx1"/>
                </a:solidFill>
              </a:rPr>
              <a:t>An example of a good hash function for small integers:</a:t>
            </a:r>
          </a:p>
          <a:p>
            <a:endParaRPr lang="en-US" sz="2400" dirty="0">
              <a:solidFill>
                <a:schemeClr val="tx1"/>
              </a:solidFill>
            </a:endParaRPr>
          </a:p>
          <a:p>
            <a:pPr marL="1257300" lvl="3" indent="0">
              <a:buNone/>
            </a:pPr>
            <a:r>
              <a:rPr lang="en-US" sz="2400" i="1" dirty="0" err="1">
                <a:solidFill>
                  <a:srgbClr val="7030A0"/>
                </a:solidFill>
              </a:rPr>
              <a:t>int</a:t>
            </a:r>
            <a:r>
              <a:rPr lang="en-US" sz="2400" i="1" dirty="0">
                <a:solidFill>
                  <a:schemeClr val="tx1"/>
                </a:solidFill>
              </a:rPr>
              <a:t> hash(</a:t>
            </a:r>
            <a:r>
              <a:rPr lang="en-US" sz="2400" i="1" dirty="0" err="1">
                <a:solidFill>
                  <a:srgbClr val="7030A0"/>
                </a:solidFill>
              </a:rPr>
              <a:t>int</a:t>
            </a:r>
            <a:r>
              <a:rPr lang="en-US" sz="2400" i="1" dirty="0">
                <a:solidFill>
                  <a:schemeClr val="tx1"/>
                </a:solidFill>
              </a:rPr>
              <a:t> input) {</a:t>
            </a:r>
            <a:r>
              <a:rPr lang="en-US" sz="2400" i="1" dirty="0">
                <a:solidFill>
                  <a:srgbClr val="7030A0"/>
                </a:solidFill>
              </a:rPr>
              <a:t> </a:t>
            </a:r>
            <a:r>
              <a:rPr lang="en-US" sz="2400" i="1" dirty="0">
                <a:solidFill>
                  <a:schemeClr val="tx1"/>
                </a:solidFill>
              </a:rPr>
              <a:t>return</a:t>
            </a:r>
            <a:r>
              <a:rPr lang="en-US" sz="2400" i="1" dirty="0">
                <a:solidFill>
                  <a:srgbClr val="7030A0"/>
                </a:solidFill>
              </a:rPr>
              <a:t> </a:t>
            </a:r>
            <a:r>
              <a:rPr lang="en-US" sz="2400" i="1" dirty="0">
                <a:solidFill>
                  <a:schemeClr val="tx1"/>
                </a:solidFill>
              </a:rPr>
              <a:t>input; }</a:t>
            </a:r>
          </a:p>
          <a:p>
            <a:pPr marL="1257300" lvl="3" indent="0">
              <a:buNone/>
            </a:pPr>
            <a:endParaRPr lang="en-US" sz="2400" i="1" dirty="0">
              <a:solidFill>
                <a:srgbClr val="0070C0"/>
              </a:solidFill>
            </a:endParaRPr>
          </a:p>
        </p:txBody>
      </p:sp>
    </p:spTree>
    <p:extLst>
      <p:ext uri="{BB962C8B-B14F-4D97-AF65-F5344CB8AC3E}">
        <p14:creationId xmlns:p14="http://schemas.microsoft.com/office/powerpoint/2010/main" val="2112729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Popular Hash Algorithms: DJB2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2133600"/>
                <a:ext cx="8915400" cy="4304522"/>
              </a:xfrm>
            </p:spPr>
            <p:txBody>
              <a:bodyPr>
                <a:noAutofit/>
              </a:bodyPr>
              <a:lstStyle/>
              <a:p>
                <a:r>
                  <a:rPr lang="en-US" sz="2400" b="1" dirty="0">
                    <a:solidFill>
                      <a:schemeClr val="tx1"/>
                    </a:solidFill>
                  </a:rPr>
                  <a:t>DJB2</a:t>
                </a:r>
                <a:r>
                  <a:rPr lang="en-US" sz="2400" dirty="0">
                    <a:solidFill>
                      <a:schemeClr val="tx1"/>
                    </a:solidFill>
                  </a:rPr>
                  <a:t> is a non-cryptographic hash function, created by Daniel J. Bernstein. It is based on modular multiplication.</a:t>
                </a:r>
              </a:p>
              <a:p>
                <a:pPr marL="0" indent="0">
                  <a:buNone/>
                </a:pP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charset="0"/>
                        </a:rPr>
                        <m:t>𝑓</m:t>
                      </m:r>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charset="0"/>
                            </a:rPr>
                            <m:t>𝑥</m:t>
                          </m:r>
                        </m:e>
                      </m:d>
                      <m:r>
                        <a:rPr lang="en-US" sz="3200" b="0" i="1" smtClean="0">
                          <a:solidFill>
                            <a:schemeClr val="tx1"/>
                          </a:solidFill>
                          <a:latin typeface="Cambria Math" charset="0"/>
                        </a:rPr>
                        <m:t>=33∗</m:t>
                      </m:r>
                      <m:r>
                        <a:rPr lang="en-US" sz="3200" b="0" i="1" smtClean="0">
                          <a:solidFill>
                            <a:schemeClr val="tx1"/>
                          </a:solidFill>
                          <a:latin typeface="Cambria Math" charset="0"/>
                        </a:rPr>
                        <m:t>𝑥</m:t>
                      </m:r>
                      <m:r>
                        <a:rPr lang="en-US" sz="3200" b="0" i="1" smtClean="0">
                          <a:solidFill>
                            <a:schemeClr val="tx1"/>
                          </a:solidFill>
                          <a:latin typeface="Cambria Math" charset="0"/>
                        </a:rPr>
                        <m:t>+</m:t>
                      </m:r>
                      <m:r>
                        <a:rPr lang="en-US" sz="3200" b="0" i="1" smtClean="0">
                          <a:solidFill>
                            <a:schemeClr val="tx1"/>
                          </a:solidFill>
                          <a:latin typeface="Cambria Math" charset="0"/>
                        </a:rPr>
                        <m:t>𝑏</m:t>
                      </m:r>
                    </m:oMath>
                  </m:oMathPara>
                </a14:m>
                <a:endParaRPr lang="en-US" sz="3200" i="1" dirty="0">
                  <a:solidFill>
                    <a:schemeClr val="tx1"/>
                  </a:solidFill>
                </a:endParaRPr>
              </a:p>
              <a:p>
                <a:r>
                  <a:rPr lang="en-US" sz="2400" dirty="0">
                    <a:solidFill>
                      <a:schemeClr val="tx1"/>
                    </a:solidFill>
                  </a:rPr>
                  <a:t>It is called </a:t>
                </a:r>
                <a:r>
                  <a:rPr lang="en-US" sz="2400" b="1" dirty="0">
                    <a:solidFill>
                      <a:schemeClr val="tx1"/>
                    </a:solidFill>
                  </a:rPr>
                  <a:t>DJBX33A</a:t>
                </a:r>
                <a:r>
                  <a:rPr lang="en-US" sz="2400" dirty="0">
                    <a:solidFill>
                      <a:schemeClr val="tx1"/>
                    </a:solidFill>
                  </a:rPr>
                  <a:t>, which stands for “Daniel J. Bernstein, </a:t>
                </a:r>
                <a:r>
                  <a:rPr lang="en-US" sz="2400" dirty="0">
                    <a:solidFill>
                      <a:srgbClr val="FF0000"/>
                    </a:solidFill>
                  </a:rPr>
                  <a:t>Times 33 with Addition</a:t>
                </a:r>
                <a:r>
                  <a:rPr lang="en-US" sz="2400" dirty="0">
                    <a:solidFill>
                      <a:schemeClr val="tx1"/>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2133600"/>
                <a:ext cx="8915400" cy="4304522"/>
              </a:xfrm>
              <a:blipFill rotWithShape="0">
                <a:blip r:embed="rId2"/>
                <a:stretch>
                  <a:fillRect l="-958" t="-1133" r="-1847"/>
                </a:stretch>
              </a:blipFill>
            </p:spPr>
            <p:txBody>
              <a:bodyPr/>
              <a:lstStyle/>
              <a:p>
                <a:r>
                  <a:rPr lang="en-US">
                    <a:noFill/>
                  </a:rPr>
                  <a:t> </a:t>
                </a:r>
              </a:p>
            </p:txBody>
          </p:sp>
        </mc:Fallback>
      </mc:AlternateContent>
    </p:spTree>
    <p:extLst>
      <p:ext uri="{BB962C8B-B14F-4D97-AF65-F5344CB8AC3E}">
        <p14:creationId xmlns:p14="http://schemas.microsoft.com/office/powerpoint/2010/main" val="7090495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Popular Hash Algorithms: DJB2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2133600"/>
                <a:ext cx="8915400" cy="4304522"/>
              </a:xfrm>
            </p:spPr>
            <p:txBody>
              <a:bodyPr>
                <a:noAutofit/>
              </a:bodyPr>
              <a:lstStyle/>
              <a:p>
                <a:r>
                  <a:rPr lang="en-US" sz="2400" b="1" dirty="0">
                    <a:solidFill>
                      <a:schemeClr val="tx1"/>
                    </a:solidFill>
                  </a:rPr>
                  <a:t>DJB2/DJBX33A </a:t>
                </a:r>
                <a:r>
                  <a:rPr lang="en-US" sz="2400" dirty="0">
                    <a:solidFill>
                      <a:schemeClr val="tx1"/>
                    </a:solidFill>
                  </a:rPr>
                  <a:t>:</a:t>
                </a:r>
              </a:p>
              <a:p>
                <a:pPr marL="0" indent="0">
                  <a:buNone/>
                </a:pP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charset="0"/>
                        </a:rPr>
                        <m:t>𝑓</m:t>
                      </m:r>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charset="0"/>
                            </a:rPr>
                            <m:t>𝑥</m:t>
                          </m:r>
                        </m:e>
                      </m:d>
                      <m:r>
                        <a:rPr lang="en-US" sz="3200" b="0" i="1" smtClean="0">
                          <a:solidFill>
                            <a:schemeClr val="tx1"/>
                          </a:solidFill>
                          <a:latin typeface="Cambria Math" charset="0"/>
                        </a:rPr>
                        <m:t>=</m:t>
                      </m:r>
                      <m:r>
                        <a:rPr lang="en-US" sz="3200" b="0" i="1" smtClean="0">
                          <a:solidFill>
                            <a:srgbClr val="FF0000"/>
                          </a:solidFill>
                          <a:latin typeface="Cambria Math" charset="0"/>
                        </a:rPr>
                        <m:t>33</m:t>
                      </m:r>
                      <m:r>
                        <a:rPr lang="en-US" sz="3200" b="0" i="1" smtClean="0">
                          <a:solidFill>
                            <a:schemeClr val="tx1"/>
                          </a:solidFill>
                          <a:latin typeface="Cambria Math" charset="0"/>
                        </a:rPr>
                        <m:t>∗</m:t>
                      </m:r>
                      <m:r>
                        <a:rPr lang="en-US" sz="3200" b="0" i="1" smtClean="0">
                          <a:solidFill>
                            <a:schemeClr val="tx1"/>
                          </a:solidFill>
                          <a:latin typeface="Cambria Math" charset="0"/>
                        </a:rPr>
                        <m:t>𝑥</m:t>
                      </m:r>
                      <m:r>
                        <a:rPr lang="en-US" sz="3200" b="0" i="1" smtClean="0">
                          <a:solidFill>
                            <a:schemeClr val="tx1"/>
                          </a:solidFill>
                          <a:latin typeface="Cambria Math" charset="0"/>
                        </a:rPr>
                        <m:t>+</m:t>
                      </m:r>
                      <m:r>
                        <a:rPr lang="en-US" sz="3200" b="0" i="1" smtClean="0">
                          <a:solidFill>
                            <a:schemeClr val="tx1"/>
                          </a:solidFill>
                          <a:latin typeface="Cambria Math" charset="0"/>
                        </a:rPr>
                        <m:t>𝑏</m:t>
                      </m:r>
                    </m:oMath>
                  </m:oMathPara>
                </a14:m>
                <a:endParaRPr lang="en-US" sz="3200" i="1" dirty="0">
                  <a:solidFill>
                    <a:schemeClr val="tx1"/>
                  </a:solidFill>
                </a:endParaRPr>
              </a:p>
              <a:p>
                <a:r>
                  <a:rPr lang="en-US" sz="2400" dirty="0" err="1">
                    <a:solidFill>
                      <a:schemeClr val="tx1"/>
                    </a:solidFill>
                  </a:rPr>
                  <a:t>Ozan</a:t>
                </a:r>
                <a:r>
                  <a:rPr lang="en-US" sz="2400" dirty="0">
                    <a:solidFill>
                      <a:schemeClr val="tx1"/>
                    </a:solidFill>
                  </a:rPr>
                  <a:t> </a:t>
                </a:r>
                <a:r>
                  <a:rPr lang="en-US" sz="2400" dirty="0" err="1">
                    <a:solidFill>
                      <a:schemeClr val="tx1"/>
                    </a:solidFill>
                  </a:rPr>
                  <a:t>Yigit</a:t>
                </a:r>
                <a:r>
                  <a:rPr lang="en-US" sz="2400" dirty="0">
                    <a:solidFill>
                      <a:schemeClr val="tx1"/>
                    </a:solidFill>
                  </a:rPr>
                  <a:t>: “</a:t>
                </a:r>
                <a:r>
                  <a:rPr lang="en-US" sz="2400" i="1" dirty="0">
                    <a:solidFill>
                      <a:schemeClr val="tx1"/>
                    </a:solidFill>
                  </a:rPr>
                  <a:t>the magic of number </a:t>
                </a:r>
                <a:r>
                  <a:rPr lang="en-US" sz="2400" i="1" dirty="0">
                    <a:solidFill>
                      <a:srgbClr val="FF0000"/>
                    </a:solidFill>
                  </a:rPr>
                  <a:t>33</a:t>
                </a:r>
                <a:r>
                  <a:rPr lang="en-US" sz="2400" i="1" dirty="0">
                    <a:solidFill>
                      <a:schemeClr val="tx1"/>
                    </a:solidFill>
                  </a:rPr>
                  <a:t> (why it works better than many other constants, prime or not) has never been adequately explained</a:t>
                </a:r>
                <a:r>
                  <a:rPr lang="en-US" sz="2400" dirty="0">
                    <a:solidFill>
                      <a:schemeClr val="tx1"/>
                    </a:solidFill>
                  </a:rPr>
                  <a:t>.”</a:t>
                </a:r>
              </a:p>
              <a:p>
                <a:r>
                  <a:rPr lang="en-US" sz="2400" dirty="0">
                    <a:solidFill>
                      <a:srgbClr val="C00000"/>
                    </a:solidFill>
                  </a:rPr>
                  <a:t>How about </a:t>
                </a:r>
                <a14:m>
                  <m:oMath xmlns:m="http://schemas.openxmlformats.org/officeDocument/2006/math">
                    <m:r>
                      <a:rPr lang="en-US" sz="3200" i="1">
                        <a:solidFill>
                          <a:srgbClr val="C00000"/>
                        </a:solidFill>
                        <a:latin typeface="Cambria Math" charset="0"/>
                      </a:rPr>
                      <m:t>𝑏</m:t>
                    </m:r>
                  </m:oMath>
                </a14:m>
                <a:r>
                  <a:rPr lang="en-US" sz="3200" i="1" dirty="0">
                    <a:solidFill>
                      <a:srgbClr val="C00000"/>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2133600"/>
                <a:ext cx="8915400" cy="4304522"/>
              </a:xfrm>
              <a:blipFill rotWithShape="0">
                <a:blip r:embed="rId2"/>
                <a:stretch>
                  <a:fillRect l="-958" t="-1133" r="-1094"/>
                </a:stretch>
              </a:blipFill>
            </p:spPr>
            <p:txBody>
              <a:bodyPr/>
              <a:lstStyle/>
              <a:p>
                <a:r>
                  <a:rPr lang="en-US">
                    <a:noFill/>
                  </a:rPr>
                  <a:t> </a:t>
                </a:r>
              </a:p>
            </p:txBody>
          </p:sp>
        </mc:Fallback>
      </mc:AlternateContent>
    </p:spTree>
    <p:extLst>
      <p:ext uri="{BB962C8B-B14F-4D97-AF65-F5344CB8AC3E}">
        <p14:creationId xmlns:p14="http://schemas.microsoft.com/office/powerpoint/2010/main" val="20257717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Popular Hash Algorithms: DJB2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2133600"/>
                <a:ext cx="8915400" cy="4304522"/>
              </a:xfrm>
            </p:spPr>
            <p:txBody>
              <a:bodyPr>
                <a:noAutofit/>
              </a:bodyPr>
              <a:lstStyle/>
              <a:p>
                <a:pPr>
                  <a:buClr>
                    <a:srgbClr val="A53010"/>
                  </a:buClr>
                </a:pPr>
                <a:r>
                  <a:rPr lang="en-US" sz="2400" b="1" dirty="0">
                    <a:solidFill>
                      <a:prstClr val="black"/>
                    </a:solidFill>
                  </a:rPr>
                  <a:t>DJB2/DJBX33A</a:t>
                </a:r>
                <a:r>
                  <a:rPr lang="en-US" sz="2400" dirty="0">
                    <a:solidFill>
                      <a:prstClr val="black"/>
                    </a:solidFill>
                  </a:rPr>
                  <a:t>, when </a:t>
                </a:r>
                <a14:m>
                  <m:oMath xmlns:m="http://schemas.openxmlformats.org/officeDocument/2006/math">
                    <m:r>
                      <a:rPr lang="en-US" sz="3200" b="0" i="1">
                        <a:solidFill>
                          <a:prstClr val="black"/>
                        </a:solidFill>
                        <a:latin typeface="Cambria Math" charset="0"/>
                      </a:rPr>
                      <m:t>𝑏</m:t>
                    </m:r>
                    <m:r>
                      <a:rPr lang="en-US" sz="3200" b="0" i="1" smtClean="0">
                        <a:solidFill>
                          <a:prstClr val="black"/>
                        </a:solidFill>
                        <a:latin typeface="Cambria Math" charset="0"/>
                      </a:rPr>
                      <m:t>=</m:t>
                    </m:r>
                    <m:r>
                      <a:rPr lang="en-US" sz="3200" b="0" i="1" smtClean="0">
                        <a:solidFill>
                          <a:srgbClr val="FF0000"/>
                        </a:solidFill>
                        <a:latin typeface="Cambria Math" charset="0"/>
                      </a:rPr>
                      <m:t>5381</m:t>
                    </m:r>
                  </m:oMath>
                </a14:m>
                <a:r>
                  <a:rPr lang="en-US" sz="2400" dirty="0">
                    <a:solidFill>
                      <a:prstClr val="black"/>
                    </a:solidFill>
                  </a:rPr>
                  <a:t>:</a:t>
                </a:r>
              </a:p>
              <a:p>
                <a:pPr marL="0" lvl="0" indent="0">
                  <a:buClr>
                    <a:srgbClr val="A53010"/>
                  </a:buClr>
                  <a:buNone/>
                </a:pPr>
                <a14:m>
                  <m:oMathPara xmlns:m="http://schemas.openxmlformats.org/officeDocument/2006/math">
                    <m:oMathParaPr>
                      <m:jc m:val="centerGroup"/>
                    </m:oMathParaPr>
                    <m:oMath xmlns:m="http://schemas.openxmlformats.org/officeDocument/2006/math">
                      <m:r>
                        <a:rPr lang="en-US" sz="3200" i="1">
                          <a:solidFill>
                            <a:prstClr val="black"/>
                          </a:solidFill>
                          <a:latin typeface="Cambria Math" charset="0"/>
                        </a:rPr>
                        <m:t>𝑓</m:t>
                      </m:r>
                      <m:d>
                        <m:dPr>
                          <m:ctrlPr>
                            <a:rPr lang="en-US" sz="3200" i="1">
                              <a:solidFill>
                                <a:prstClr val="black"/>
                              </a:solidFill>
                              <a:latin typeface="Cambria Math" panose="02040503050406030204" pitchFamily="18" charset="0"/>
                            </a:rPr>
                          </m:ctrlPr>
                        </m:dPr>
                        <m:e>
                          <m:r>
                            <a:rPr lang="en-US" sz="3200" b="0" i="1" smtClean="0">
                              <a:solidFill>
                                <a:prstClr val="black"/>
                              </a:solidFill>
                              <a:latin typeface="Cambria Math" charset="0"/>
                            </a:rPr>
                            <m:t>𝑥</m:t>
                          </m:r>
                        </m:e>
                      </m:d>
                      <m:r>
                        <a:rPr lang="en-US" sz="3200" i="1">
                          <a:solidFill>
                            <a:prstClr val="black"/>
                          </a:solidFill>
                          <a:latin typeface="Cambria Math" charset="0"/>
                        </a:rPr>
                        <m:t>=</m:t>
                      </m:r>
                      <m:r>
                        <a:rPr lang="en-US" sz="3200" i="1" smtClean="0">
                          <a:solidFill>
                            <a:srgbClr val="FF0000"/>
                          </a:solidFill>
                          <a:latin typeface="Cambria Math" charset="0"/>
                        </a:rPr>
                        <m:t>33</m:t>
                      </m:r>
                      <m:r>
                        <a:rPr lang="en-US" sz="3200" i="1">
                          <a:solidFill>
                            <a:prstClr val="black"/>
                          </a:solidFill>
                          <a:latin typeface="Cambria Math" charset="0"/>
                        </a:rPr>
                        <m:t>∗</m:t>
                      </m:r>
                      <m:r>
                        <a:rPr lang="en-US" sz="3200" b="0" i="1" smtClean="0">
                          <a:solidFill>
                            <a:prstClr val="black"/>
                          </a:solidFill>
                          <a:latin typeface="Cambria Math" charset="0"/>
                        </a:rPr>
                        <m:t>𝑥</m:t>
                      </m:r>
                      <m:r>
                        <a:rPr lang="en-US" sz="3200" i="1">
                          <a:solidFill>
                            <a:prstClr val="black"/>
                          </a:solidFill>
                          <a:latin typeface="Cambria Math" charset="0"/>
                        </a:rPr>
                        <m:t>+</m:t>
                      </m:r>
                      <m:r>
                        <a:rPr lang="en-US" sz="3200" b="0" i="1" smtClean="0">
                          <a:solidFill>
                            <a:srgbClr val="FF0000"/>
                          </a:solidFill>
                          <a:latin typeface="Cambria Math" charset="0"/>
                        </a:rPr>
                        <m:t>5381</m:t>
                      </m:r>
                    </m:oMath>
                  </m:oMathPara>
                </a14:m>
                <a:endParaRPr lang="en-US" sz="3200" i="1" dirty="0">
                  <a:solidFill>
                    <a:srgbClr val="FF0000"/>
                  </a:solidFill>
                </a:endParaRPr>
              </a:p>
              <a:p>
                <a:endParaRPr lang="en-US" sz="2400" dirty="0">
                  <a:solidFill>
                    <a:schemeClr val="tx1"/>
                  </a:solidFill>
                </a:endParaRPr>
              </a:p>
              <a:p>
                <a:r>
                  <a:rPr lang="en-US" sz="2400" dirty="0">
                    <a:solidFill>
                      <a:schemeClr val="tx1"/>
                    </a:solidFill>
                  </a:rPr>
                  <a:t>Why choose 5381?</a:t>
                </a:r>
              </a:p>
              <a:p>
                <a:r>
                  <a:rPr lang="en-US" sz="2400" dirty="0">
                    <a:solidFill>
                      <a:schemeClr val="tx1"/>
                    </a:solidFill>
                  </a:rPr>
                  <a:t>Dan J. Bernstein said that “</a:t>
                </a:r>
                <a:r>
                  <a:rPr lang="en-US" sz="2400" i="1" dirty="0">
                    <a:solidFill>
                      <a:schemeClr val="tx1"/>
                    </a:solidFill>
                  </a:rPr>
                  <a:t>when I discovered the 33 hash function and started using it in my compressors, I started with a hash value of 5381</a:t>
                </a:r>
                <a:r>
                  <a:rPr lang="en-US" sz="2400" dirty="0">
                    <a:solidFill>
                      <a:schemeClr val="tx1"/>
                    </a:solidFill>
                  </a:rPr>
                  <a:t>”.</a:t>
                </a:r>
              </a:p>
              <a:p>
                <a:endParaRPr lang="en-US" sz="24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2133600"/>
                <a:ext cx="8915400" cy="4304522"/>
              </a:xfrm>
              <a:blipFill rotWithShape="0">
                <a:blip r:embed="rId2"/>
                <a:stretch>
                  <a:fillRect l="-958"/>
                </a:stretch>
              </a:blipFill>
            </p:spPr>
            <p:txBody>
              <a:bodyPr/>
              <a:lstStyle/>
              <a:p>
                <a:r>
                  <a:rPr lang="en-US">
                    <a:noFill/>
                  </a:rPr>
                  <a:t> </a:t>
                </a:r>
              </a:p>
            </p:txBody>
          </p:sp>
        </mc:Fallback>
      </mc:AlternateContent>
    </p:spTree>
    <p:extLst>
      <p:ext uri="{BB962C8B-B14F-4D97-AF65-F5344CB8AC3E}">
        <p14:creationId xmlns:p14="http://schemas.microsoft.com/office/powerpoint/2010/main" val="626376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Popular Hash Algorithms: DJB2</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89212" y="2133600"/>
                <a:ext cx="9368326" cy="4304522"/>
              </a:xfrm>
            </p:spPr>
            <p:txBody>
              <a:bodyPr>
                <a:noAutofit/>
              </a:bodyPr>
              <a:lstStyle/>
              <a:p>
                <a:pPr>
                  <a:buClr>
                    <a:srgbClr val="A53010"/>
                  </a:buClr>
                </a:pPr>
                <a:r>
                  <a:rPr lang="en-US" sz="2000" b="1" dirty="0">
                    <a:solidFill>
                      <a:prstClr val="black"/>
                    </a:solidFill>
                  </a:rPr>
                  <a:t>DJB2/DJBX33A</a:t>
                </a:r>
                <a:r>
                  <a:rPr lang="en-US" sz="2000" dirty="0">
                    <a:solidFill>
                      <a:prstClr val="black"/>
                    </a:solidFill>
                  </a:rPr>
                  <a:t>: </a:t>
                </a:r>
                <a14:m>
                  <m:oMath xmlns:m="http://schemas.openxmlformats.org/officeDocument/2006/math">
                    <m:r>
                      <a:rPr lang="en-US" sz="2000" i="1" smtClean="0">
                        <a:solidFill>
                          <a:schemeClr val="tx1"/>
                        </a:solidFill>
                        <a:latin typeface="Cambria Math" charset="0"/>
                      </a:rPr>
                      <m:t>𝑓</m:t>
                    </m:r>
                    <m:d>
                      <m:dPr>
                        <m:ctrlPr>
                          <a:rPr lang="en-US" sz="2000" i="1">
                            <a:solidFill>
                              <a:schemeClr val="tx1"/>
                            </a:solidFill>
                            <a:latin typeface="Cambria Math" panose="02040503050406030204" pitchFamily="18" charset="0"/>
                          </a:rPr>
                        </m:ctrlPr>
                      </m:dPr>
                      <m:e>
                        <m:r>
                          <a:rPr lang="en-US" sz="2000" b="0" i="1" smtClean="0">
                            <a:solidFill>
                              <a:schemeClr val="tx1"/>
                            </a:solidFill>
                            <a:latin typeface="Cambria Math" charset="0"/>
                          </a:rPr>
                          <m:t>𝑥</m:t>
                        </m:r>
                      </m:e>
                    </m:d>
                    <m:r>
                      <a:rPr lang="en-US" sz="2000" i="1">
                        <a:solidFill>
                          <a:schemeClr val="tx1"/>
                        </a:solidFill>
                        <a:latin typeface="Cambria Math" charset="0"/>
                      </a:rPr>
                      <m:t>=</m:t>
                    </m:r>
                    <m:r>
                      <a:rPr lang="en-US" sz="2000" i="1" smtClean="0">
                        <a:solidFill>
                          <a:schemeClr val="tx1"/>
                        </a:solidFill>
                        <a:latin typeface="Cambria Math" charset="0"/>
                      </a:rPr>
                      <m:t>33</m:t>
                    </m:r>
                    <m:r>
                      <a:rPr lang="en-US" sz="2000" i="1">
                        <a:solidFill>
                          <a:schemeClr val="tx1"/>
                        </a:solidFill>
                        <a:latin typeface="Cambria Math" charset="0"/>
                      </a:rPr>
                      <m:t>∗</m:t>
                    </m:r>
                    <m:r>
                      <a:rPr lang="en-US" sz="2000" b="0" i="1" smtClean="0">
                        <a:solidFill>
                          <a:schemeClr val="tx1"/>
                        </a:solidFill>
                        <a:latin typeface="Cambria Math" charset="0"/>
                      </a:rPr>
                      <m:t>𝑥</m:t>
                    </m:r>
                    <m:r>
                      <a:rPr lang="en-US" sz="2000" i="1">
                        <a:solidFill>
                          <a:schemeClr val="tx1"/>
                        </a:solidFill>
                        <a:latin typeface="Cambria Math" charset="0"/>
                      </a:rPr>
                      <m:t>+</m:t>
                    </m:r>
                    <m:r>
                      <a:rPr lang="en-US" sz="2000" b="0" i="1" smtClean="0">
                        <a:solidFill>
                          <a:schemeClr val="tx1"/>
                        </a:solidFill>
                        <a:latin typeface="Cambria Math" charset="0"/>
                      </a:rPr>
                      <m:t>5381</m:t>
                    </m:r>
                  </m:oMath>
                </a14:m>
                <a:endParaRPr lang="en-US" sz="2000" dirty="0">
                  <a:solidFill>
                    <a:schemeClr val="tx1"/>
                  </a:solidFill>
                </a:endParaRPr>
              </a:p>
              <a:p>
                <a:pPr marL="800100" lvl="2" indent="0">
                  <a:buNone/>
                </a:pPr>
                <a:r>
                  <a:rPr lang="en-US" sz="2400" i="1" dirty="0">
                    <a:solidFill>
                      <a:srgbClr val="0070C0"/>
                    </a:solidFill>
                  </a:rPr>
                  <a:t>unsigned long </a:t>
                </a:r>
                <a:r>
                  <a:rPr lang="en-US" sz="2400" b="1" i="1" dirty="0" err="1">
                    <a:solidFill>
                      <a:schemeClr val="tx1"/>
                    </a:solidFill>
                  </a:rPr>
                  <a:t>myHash</a:t>
                </a:r>
                <a:r>
                  <a:rPr lang="en-US" sz="2400" i="1" dirty="0">
                    <a:solidFill>
                      <a:schemeClr val="tx1"/>
                    </a:solidFill>
                  </a:rPr>
                  <a:t>(</a:t>
                </a:r>
                <a:r>
                  <a:rPr lang="en-US" sz="2400" i="1" dirty="0">
                    <a:solidFill>
                      <a:srgbClr val="0070C0"/>
                    </a:solidFill>
                  </a:rPr>
                  <a:t>char </a:t>
                </a:r>
                <a:r>
                  <a:rPr lang="en-US" sz="2400" i="1" dirty="0">
                    <a:solidFill>
                      <a:schemeClr val="tx1"/>
                    </a:solidFill>
                  </a:rPr>
                  <a:t>*str) { </a:t>
                </a:r>
              </a:p>
              <a:p>
                <a:pPr marL="1257300" lvl="3" indent="0">
                  <a:buNone/>
                </a:pPr>
                <a:r>
                  <a:rPr lang="en-US" sz="2400" i="1" dirty="0">
                    <a:solidFill>
                      <a:schemeClr val="tx1"/>
                    </a:solidFill>
                  </a:rPr>
                  <a:t>	unsigned long hash = </a:t>
                </a:r>
                <a:r>
                  <a:rPr lang="en-US" sz="2400" i="1" dirty="0">
                    <a:solidFill>
                      <a:srgbClr val="C00000"/>
                    </a:solidFill>
                  </a:rPr>
                  <a:t>5381</a:t>
                </a:r>
                <a:r>
                  <a:rPr lang="en-US" sz="2400" i="1" dirty="0">
                    <a:solidFill>
                      <a:schemeClr val="tx1"/>
                    </a:solidFill>
                  </a:rPr>
                  <a:t>; </a:t>
                </a:r>
              </a:p>
              <a:p>
                <a:pPr marL="1257300" lvl="3" indent="0">
                  <a:buNone/>
                </a:pPr>
                <a:r>
                  <a:rPr lang="en-US" sz="2400" i="1" dirty="0">
                    <a:solidFill>
                      <a:schemeClr val="tx1"/>
                    </a:solidFill>
                  </a:rPr>
                  <a:t>	</a:t>
                </a:r>
                <a:r>
                  <a:rPr lang="en-US" sz="2400" i="1" dirty="0" err="1">
                    <a:solidFill>
                      <a:schemeClr val="tx1"/>
                    </a:solidFill>
                  </a:rPr>
                  <a:t>int</a:t>
                </a:r>
                <a:r>
                  <a:rPr lang="en-US" sz="2400" i="1" dirty="0">
                    <a:solidFill>
                      <a:schemeClr val="tx1"/>
                    </a:solidFill>
                  </a:rPr>
                  <a:t> c; </a:t>
                </a:r>
              </a:p>
              <a:p>
                <a:pPr marL="1257300" lvl="3" indent="0">
                  <a:buNone/>
                </a:pPr>
                <a:r>
                  <a:rPr lang="en-US" sz="2400" i="1" dirty="0">
                    <a:solidFill>
                      <a:schemeClr val="tx1"/>
                    </a:solidFill>
                  </a:rPr>
                  <a:t>	while (c = *</a:t>
                </a:r>
                <a:r>
                  <a:rPr lang="en-US" sz="2400" i="1" dirty="0" err="1">
                    <a:solidFill>
                      <a:schemeClr val="tx1"/>
                    </a:solidFill>
                  </a:rPr>
                  <a:t>str</a:t>
                </a:r>
                <a:r>
                  <a:rPr lang="en-US" sz="2400" i="1" dirty="0">
                    <a:solidFill>
                      <a:schemeClr val="tx1"/>
                    </a:solidFill>
                  </a:rPr>
                  <a:t>++)</a:t>
                </a:r>
              </a:p>
              <a:p>
                <a:pPr marL="1257300" lvl="3" indent="0">
                  <a:buNone/>
                </a:pPr>
                <a:r>
                  <a:rPr lang="en-US" sz="2400" i="1" dirty="0">
                    <a:solidFill>
                      <a:schemeClr val="tx1"/>
                    </a:solidFill>
                  </a:rPr>
                  <a:t>		hash = hash * </a:t>
                </a:r>
                <a:r>
                  <a:rPr lang="en-US" sz="2400" i="1" dirty="0">
                    <a:solidFill>
                      <a:srgbClr val="C00000"/>
                    </a:solidFill>
                  </a:rPr>
                  <a:t>33</a:t>
                </a:r>
                <a:r>
                  <a:rPr lang="en-US" sz="2400" i="1" dirty="0">
                    <a:solidFill>
                      <a:schemeClr val="tx1"/>
                    </a:solidFill>
                  </a:rPr>
                  <a:t> + c;</a:t>
                </a:r>
              </a:p>
              <a:p>
                <a:pPr marL="1257300" lvl="3" indent="0">
                  <a:buNone/>
                </a:pPr>
                <a:r>
                  <a:rPr lang="en-US" sz="2400" i="1" dirty="0">
                    <a:solidFill>
                      <a:schemeClr val="tx1"/>
                    </a:solidFill>
                  </a:rPr>
                  <a:t>	return hash;</a:t>
                </a:r>
              </a:p>
              <a:p>
                <a:pPr marL="800100" lvl="2" indent="0">
                  <a:buNone/>
                </a:pPr>
                <a:r>
                  <a:rPr lang="en-US" sz="2400" i="1" dirty="0">
                    <a:solidFill>
                      <a:schemeClr val="tx1"/>
                    </a:solidFill>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89212" y="2133600"/>
                <a:ext cx="9368326" cy="4304522"/>
              </a:xfrm>
              <a:blipFill>
                <a:blip r:embed="rId2"/>
                <a:stretch>
                  <a:fillRect l="-678" t="-885"/>
                </a:stretch>
              </a:blipFill>
            </p:spPr>
            <p:txBody>
              <a:bodyPr/>
              <a:lstStyle/>
              <a:p>
                <a:r>
                  <a:rPr lang="en-US">
                    <a:noFill/>
                  </a:rPr>
                  <a:t> </a:t>
                </a:r>
              </a:p>
            </p:txBody>
          </p:sp>
        </mc:Fallback>
      </mc:AlternateContent>
    </p:spTree>
    <p:extLst>
      <p:ext uri="{BB962C8B-B14F-4D97-AF65-F5344CB8AC3E}">
        <p14:creationId xmlns:p14="http://schemas.microsoft.com/office/powerpoint/2010/main" val="1515814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Popular Hash Algorithms: DJB2</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89212" y="2133600"/>
                <a:ext cx="9368326" cy="4304522"/>
              </a:xfrm>
            </p:spPr>
            <p:txBody>
              <a:bodyPr>
                <a:noAutofit/>
              </a:bodyPr>
              <a:lstStyle/>
              <a:p>
                <a:pPr>
                  <a:buClr>
                    <a:srgbClr val="A53010"/>
                  </a:buClr>
                </a:pPr>
                <a:r>
                  <a:rPr lang="en-US" sz="2000" b="1" dirty="0">
                    <a:solidFill>
                      <a:prstClr val="black"/>
                    </a:solidFill>
                  </a:rPr>
                  <a:t>DJB2/DJBX33A</a:t>
                </a:r>
                <a:r>
                  <a:rPr lang="en-US" sz="2000" dirty="0">
                    <a:solidFill>
                      <a:prstClr val="black"/>
                    </a:solidFill>
                  </a:rPr>
                  <a:t>: </a:t>
                </a:r>
                <a14:m>
                  <m:oMath xmlns:m="http://schemas.openxmlformats.org/officeDocument/2006/math">
                    <m:r>
                      <a:rPr lang="en-US" sz="2000" i="1" smtClean="0">
                        <a:solidFill>
                          <a:schemeClr val="tx1"/>
                        </a:solidFill>
                        <a:latin typeface="Cambria Math" charset="0"/>
                      </a:rPr>
                      <m:t>𝑓</m:t>
                    </m:r>
                    <m:d>
                      <m:dPr>
                        <m:ctrlPr>
                          <a:rPr lang="en-US" sz="2000" i="1">
                            <a:solidFill>
                              <a:schemeClr val="tx1"/>
                            </a:solidFill>
                            <a:latin typeface="Cambria Math" panose="02040503050406030204" pitchFamily="18" charset="0"/>
                          </a:rPr>
                        </m:ctrlPr>
                      </m:dPr>
                      <m:e>
                        <m:r>
                          <a:rPr lang="en-US" sz="2000" b="0" i="1" smtClean="0">
                            <a:solidFill>
                              <a:schemeClr val="tx1"/>
                            </a:solidFill>
                            <a:latin typeface="Cambria Math" charset="0"/>
                          </a:rPr>
                          <m:t>𝑥</m:t>
                        </m:r>
                      </m:e>
                    </m:d>
                    <m:r>
                      <a:rPr lang="en-US" sz="2000" i="1">
                        <a:solidFill>
                          <a:schemeClr val="tx1"/>
                        </a:solidFill>
                        <a:latin typeface="Cambria Math" charset="0"/>
                      </a:rPr>
                      <m:t>=</m:t>
                    </m:r>
                    <m:r>
                      <a:rPr lang="en-US" sz="2000" i="1" smtClean="0">
                        <a:solidFill>
                          <a:schemeClr val="tx1"/>
                        </a:solidFill>
                        <a:latin typeface="Cambria Math" charset="0"/>
                      </a:rPr>
                      <m:t>33</m:t>
                    </m:r>
                    <m:r>
                      <a:rPr lang="en-US" sz="2000" i="1">
                        <a:solidFill>
                          <a:schemeClr val="tx1"/>
                        </a:solidFill>
                        <a:latin typeface="Cambria Math" charset="0"/>
                      </a:rPr>
                      <m:t>∗</m:t>
                    </m:r>
                    <m:r>
                      <a:rPr lang="en-US" sz="2000" b="0" i="1" smtClean="0">
                        <a:solidFill>
                          <a:schemeClr val="tx1"/>
                        </a:solidFill>
                        <a:latin typeface="Cambria Math" charset="0"/>
                      </a:rPr>
                      <m:t>𝑥</m:t>
                    </m:r>
                    <m:r>
                      <a:rPr lang="en-US" sz="2000" i="1">
                        <a:solidFill>
                          <a:schemeClr val="tx1"/>
                        </a:solidFill>
                        <a:latin typeface="Cambria Math" charset="0"/>
                      </a:rPr>
                      <m:t>+</m:t>
                    </m:r>
                    <m:r>
                      <a:rPr lang="en-US" sz="2000" b="0" i="1" smtClean="0">
                        <a:solidFill>
                          <a:schemeClr val="tx1"/>
                        </a:solidFill>
                        <a:latin typeface="Cambria Math" charset="0"/>
                      </a:rPr>
                      <m:t>5381</m:t>
                    </m:r>
                  </m:oMath>
                </a14:m>
                <a:endParaRPr lang="en-US" sz="2000" dirty="0">
                  <a:solidFill>
                    <a:schemeClr val="tx1"/>
                  </a:solidFill>
                </a:endParaRPr>
              </a:p>
              <a:p>
                <a:pPr marL="800100" lvl="2" indent="0">
                  <a:buNone/>
                </a:pPr>
                <a:r>
                  <a:rPr lang="en-US" sz="2400" i="1" dirty="0">
                    <a:solidFill>
                      <a:srgbClr val="0070C0"/>
                    </a:solidFill>
                  </a:rPr>
                  <a:t>unsigned long </a:t>
                </a:r>
                <a:r>
                  <a:rPr lang="en-US" sz="2400" b="1" i="1" dirty="0" err="1">
                    <a:solidFill>
                      <a:schemeClr val="tx1"/>
                    </a:solidFill>
                  </a:rPr>
                  <a:t>myHash</a:t>
                </a:r>
                <a:r>
                  <a:rPr lang="en-US" sz="2400" i="1" dirty="0">
                    <a:solidFill>
                      <a:schemeClr val="tx1"/>
                    </a:solidFill>
                  </a:rPr>
                  <a:t>(</a:t>
                </a:r>
                <a:r>
                  <a:rPr lang="en-US" sz="2400" i="1" dirty="0">
                    <a:solidFill>
                      <a:srgbClr val="0070C0"/>
                    </a:solidFill>
                  </a:rPr>
                  <a:t>string</a:t>
                </a:r>
                <a:r>
                  <a:rPr lang="en-US" sz="2400" i="1" dirty="0">
                    <a:solidFill>
                      <a:schemeClr val="tx1"/>
                    </a:solidFill>
                  </a:rPr>
                  <a:t> str) {</a:t>
                </a:r>
              </a:p>
              <a:p>
                <a:pPr marL="800100" lvl="2" indent="0">
                  <a:buNone/>
                </a:pPr>
                <a:r>
                  <a:rPr lang="en-US" sz="2400" i="1" dirty="0">
                    <a:solidFill>
                      <a:schemeClr val="tx1"/>
                    </a:solidFill>
                  </a:rPr>
                  <a:t>		</a:t>
                </a:r>
                <a:r>
                  <a:rPr lang="en-US" sz="2400" i="1" dirty="0" err="1">
                    <a:solidFill>
                      <a:schemeClr val="tx1"/>
                    </a:solidFill>
                  </a:rPr>
                  <a:t>const</a:t>
                </a:r>
                <a:r>
                  <a:rPr lang="en-US" sz="2400" i="1" dirty="0">
                    <a:solidFill>
                      <a:schemeClr val="tx1"/>
                    </a:solidFill>
                  </a:rPr>
                  <a:t> char* </a:t>
                </a:r>
                <a:r>
                  <a:rPr lang="en-US" sz="2400" i="1" dirty="0" err="1">
                    <a:solidFill>
                      <a:schemeClr val="tx1"/>
                    </a:solidFill>
                  </a:rPr>
                  <a:t>cstr</a:t>
                </a:r>
                <a:r>
                  <a:rPr lang="en-US" sz="2400" i="1" dirty="0">
                    <a:solidFill>
                      <a:schemeClr val="tx1"/>
                    </a:solidFill>
                  </a:rPr>
                  <a:t> = </a:t>
                </a:r>
                <a:r>
                  <a:rPr lang="en-US" sz="2400" i="1" dirty="0" err="1">
                    <a:solidFill>
                      <a:schemeClr val="tx1"/>
                    </a:solidFill>
                  </a:rPr>
                  <a:t>str.c_str</a:t>
                </a:r>
                <a:r>
                  <a:rPr lang="en-US" sz="2400" i="1" dirty="0">
                    <a:solidFill>
                      <a:schemeClr val="tx1"/>
                    </a:solidFill>
                  </a:rPr>
                  <a:t>();</a:t>
                </a:r>
              </a:p>
              <a:p>
                <a:pPr marL="1257300" lvl="3" indent="0">
                  <a:buNone/>
                </a:pPr>
                <a:r>
                  <a:rPr lang="en-US" sz="2400" i="1" dirty="0">
                    <a:solidFill>
                      <a:schemeClr val="tx1"/>
                    </a:solidFill>
                  </a:rPr>
                  <a:t>	unsigned long hash = </a:t>
                </a:r>
                <a:r>
                  <a:rPr lang="en-US" sz="2400" i="1" dirty="0">
                    <a:solidFill>
                      <a:srgbClr val="C00000"/>
                    </a:solidFill>
                  </a:rPr>
                  <a:t>5381</a:t>
                </a:r>
                <a:r>
                  <a:rPr lang="en-US" sz="2400" i="1" dirty="0">
                    <a:solidFill>
                      <a:schemeClr val="tx1"/>
                    </a:solidFill>
                  </a:rPr>
                  <a:t>; </a:t>
                </a:r>
              </a:p>
              <a:p>
                <a:pPr marL="1257300" lvl="3" indent="0">
                  <a:buNone/>
                </a:pPr>
                <a:r>
                  <a:rPr lang="en-US" sz="2400" i="1" dirty="0">
                    <a:solidFill>
                      <a:schemeClr val="tx1"/>
                    </a:solidFill>
                  </a:rPr>
                  <a:t>	</a:t>
                </a:r>
                <a:r>
                  <a:rPr lang="en-US" sz="2400" i="1" dirty="0" err="1">
                    <a:solidFill>
                      <a:schemeClr val="tx1"/>
                    </a:solidFill>
                  </a:rPr>
                  <a:t>int</a:t>
                </a:r>
                <a:r>
                  <a:rPr lang="en-US" sz="2400" i="1" dirty="0">
                    <a:solidFill>
                      <a:schemeClr val="tx1"/>
                    </a:solidFill>
                  </a:rPr>
                  <a:t> c; </a:t>
                </a:r>
              </a:p>
              <a:p>
                <a:pPr marL="1257300" lvl="3" indent="0">
                  <a:buNone/>
                </a:pPr>
                <a:r>
                  <a:rPr lang="en-US" sz="2400" i="1" dirty="0">
                    <a:solidFill>
                      <a:schemeClr val="tx1"/>
                    </a:solidFill>
                  </a:rPr>
                  <a:t>	while (c = *</a:t>
                </a:r>
                <a:r>
                  <a:rPr lang="en-US" sz="2400" i="1" dirty="0" err="1">
                    <a:solidFill>
                      <a:schemeClr val="tx1"/>
                    </a:solidFill>
                  </a:rPr>
                  <a:t>cstr</a:t>
                </a:r>
                <a:r>
                  <a:rPr lang="en-US" sz="2400" i="1" dirty="0">
                    <a:solidFill>
                      <a:schemeClr val="tx1"/>
                    </a:solidFill>
                  </a:rPr>
                  <a:t>++)</a:t>
                </a:r>
              </a:p>
              <a:p>
                <a:pPr marL="1257300" lvl="3" indent="0">
                  <a:buNone/>
                </a:pPr>
                <a:r>
                  <a:rPr lang="en-US" sz="2400" i="1" dirty="0">
                    <a:solidFill>
                      <a:schemeClr val="tx1"/>
                    </a:solidFill>
                  </a:rPr>
                  <a:t>		hash = hash * </a:t>
                </a:r>
                <a:r>
                  <a:rPr lang="en-US" sz="2400" i="1" dirty="0">
                    <a:solidFill>
                      <a:srgbClr val="C00000"/>
                    </a:solidFill>
                  </a:rPr>
                  <a:t>33</a:t>
                </a:r>
                <a:r>
                  <a:rPr lang="en-US" sz="2400" i="1" dirty="0">
                    <a:solidFill>
                      <a:schemeClr val="tx1"/>
                    </a:solidFill>
                  </a:rPr>
                  <a:t> + c;</a:t>
                </a:r>
              </a:p>
              <a:p>
                <a:pPr marL="1257300" lvl="3" indent="0">
                  <a:buNone/>
                </a:pPr>
                <a:r>
                  <a:rPr lang="en-US" sz="2400" i="1" dirty="0">
                    <a:solidFill>
                      <a:schemeClr val="tx1"/>
                    </a:solidFill>
                  </a:rPr>
                  <a:t>	return hash;</a:t>
                </a:r>
              </a:p>
              <a:p>
                <a:pPr marL="800100" lvl="2" indent="0">
                  <a:buNone/>
                </a:pPr>
                <a:r>
                  <a:rPr lang="en-US" sz="2400" i="1" dirty="0">
                    <a:solidFill>
                      <a:schemeClr val="tx1"/>
                    </a:solidFill>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89212" y="2133600"/>
                <a:ext cx="9368326" cy="4304522"/>
              </a:xfrm>
              <a:blipFill>
                <a:blip r:embed="rId2"/>
                <a:stretch>
                  <a:fillRect l="-678" t="-885" b="-3835"/>
                </a:stretch>
              </a:blipFill>
            </p:spPr>
            <p:txBody>
              <a:bodyPr/>
              <a:lstStyle/>
              <a:p>
                <a:r>
                  <a:rPr lang="en-US">
                    <a:noFill/>
                  </a:rPr>
                  <a:t> </a:t>
                </a:r>
              </a:p>
            </p:txBody>
          </p:sp>
        </mc:Fallback>
      </mc:AlternateContent>
    </p:spTree>
    <p:extLst>
      <p:ext uri="{BB962C8B-B14F-4D97-AF65-F5344CB8AC3E}">
        <p14:creationId xmlns:p14="http://schemas.microsoft.com/office/powerpoint/2010/main" val="1537715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a:t>
            </a:r>
          </a:p>
        </p:txBody>
      </p:sp>
      <p:sp>
        <p:nvSpPr>
          <p:cNvPr id="3" name="Content Placeholder 2"/>
          <p:cNvSpPr>
            <a:spLocks noGrp="1"/>
          </p:cNvSpPr>
          <p:nvPr>
            <p:ph idx="1"/>
          </p:nvPr>
        </p:nvSpPr>
        <p:spPr/>
        <p:txBody>
          <a:bodyPr>
            <a:normAutofit/>
          </a:bodyPr>
          <a:lstStyle/>
          <a:p>
            <a:r>
              <a:rPr lang="en-US" sz="2400" dirty="0">
                <a:solidFill>
                  <a:schemeClr val="tx1"/>
                </a:solidFill>
              </a:rPr>
              <a:t>Another solution that one can think of is to use a </a:t>
            </a:r>
            <a:r>
              <a:rPr lang="en-US" sz="2400" b="1" dirty="0">
                <a:solidFill>
                  <a:srgbClr val="00B0F0"/>
                </a:solidFill>
              </a:rPr>
              <a:t>direct access table</a:t>
            </a:r>
            <a:r>
              <a:rPr lang="en-US" sz="2400" dirty="0">
                <a:solidFill>
                  <a:schemeClr val="tx1"/>
                </a:solidFill>
              </a:rPr>
              <a:t> where we make a </a:t>
            </a:r>
            <a:r>
              <a:rPr lang="en-US" sz="2400" b="1" dirty="0">
                <a:solidFill>
                  <a:schemeClr val="tx1"/>
                </a:solidFill>
              </a:rPr>
              <a:t>big</a:t>
            </a:r>
            <a:r>
              <a:rPr lang="en-US" sz="2400" dirty="0">
                <a:solidFill>
                  <a:schemeClr val="tx1"/>
                </a:solidFill>
              </a:rPr>
              <a:t> array and use phone numbers as </a:t>
            </a:r>
            <a:r>
              <a:rPr lang="en-US" sz="2400" b="1" dirty="0">
                <a:solidFill>
                  <a:schemeClr val="tx1"/>
                </a:solidFill>
              </a:rPr>
              <a:t>index</a:t>
            </a:r>
            <a:r>
              <a:rPr lang="en-US" sz="2400" dirty="0">
                <a:solidFill>
                  <a:schemeClr val="tx1"/>
                </a:solidFill>
              </a:rPr>
              <a:t> in the array. </a:t>
            </a:r>
          </a:p>
          <a:p>
            <a:r>
              <a:rPr lang="en-US" sz="2400" dirty="0">
                <a:solidFill>
                  <a:schemeClr val="tx1"/>
                </a:solidFill>
              </a:rPr>
              <a:t>An entry in array is NIL if phone number is not present, else the array entry stores pointer to records corresponding to phone number.</a:t>
            </a:r>
          </a:p>
        </p:txBody>
      </p:sp>
    </p:spTree>
    <p:extLst>
      <p:ext uri="{BB962C8B-B14F-4D97-AF65-F5344CB8AC3E}">
        <p14:creationId xmlns:p14="http://schemas.microsoft.com/office/powerpoint/2010/main" val="18510423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Hash Table Implementation</a:t>
            </a:r>
          </a:p>
        </p:txBody>
      </p:sp>
      <p:sp>
        <p:nvSpPr>
          <p:cNvPr id="3" name="Content Placeholder 2"/>
          <p:cNvSpPr>
            <a:spLocks noGrp="1"/>
          </p:cNvSpPr>
          <p:nvPr>
            <p:ph idx="1"/>
          </p:nvPr>
        </p:nvSpPr>
        <p:spPr>
          <a:xfrm>
            <a:off x="2589212" y="2133600"/>
            <a:ext cx="8915400" cy="4304522"/>
          </a:xfrm>
        </p:spPr>
        <p:txBody>
          <a:bodyPr>
            <a:noAutofit/>
          </a:bodyPr>
          <a:lstStyle/>
          <a:p>
            <a:r>
              <a:rPr lang="en-US" sz="2400" dirty="0">
                <a:solidFill>
                  <a:schemeClr val="tx1"/>
                </a:solidFill>
              </a:rPr>
              <a:t>Now let’s implement a simple hash table by using the DJB2 hash function.</a:t>
            </a:r>
          </a:p>
          <a:p>
            <a:r>
              <a:rPr lang="en-US" sz="2400" dirty="0">
                <a:solidFill>
                  <a:schemeClr val="tx1"/>
                </a:solidFill>
              </a:rPr>
              <a:t>Before doing so, we have to answer one important question: </a:t>
            </a:r>
          </a:p>
          <a:p>
            <a:pPr lvl="1"/>
            <a:r>
              <a:rPr lang="en-US" sz="2400" dirty="0">
                <a:solidFill>
                  <a:srgbClr val="FF0000"/>
                </a:solidFill>
              </a:rPr>
              <a:t>what should we do for collisions? </a:t>
            </a:r>
          </a:p>
        </p:txBody>
      </p:sp>
    </p:spTree>
    <p:extLst>
      <p:ext uri="{BB962C8B-B14F-4D97-AF65-F5344CB8AC3E}">
        <p14:creationId xmlns:p14="http://schemas.microsoft.com/office/powerpoint/2010/main" val="161119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Collision Handling</a:t>
            </a:r>
            <a:endParaRPr lang="en-US" dirty="0"/>
          </a:p>
        </p:txBody>
      </p:sp>
      <p:sp>
        <p:nvSpPr>
          <p:cNvPr id="3" name="Content Placeholder 2"/>
          <p:cNvSpPr>
            <a:spLocks noGrp="1"/>
          </p:cNvSpPr>
          <p:nvPr>
            <p:ph idx="1"/>
          </p:nvPr>
        </p:nvSpPr>
        <p:spPr/>
        <p:txBody>
          <a:bodyPr>
            <a:normAutofit/>
          </a:bodyPr>
          <a:lstStyle/>
          <a:p>
            <a:r>
              <a:rPr lang="en-US" sz="2400" dirty="0">
                <a:solidFill>
                  <a:schemeClr val="tx1"/>
                </a:solidFill>
              </a:rPr>
              <a:t>Since a hash function gets us a small number for a big key, there is possibility that two keys result in same value.</a:t>
            </a:r>
          </a:p>
          <a:p>
            <a:r>
              <a:rPr lang="en-US" sz="2400" dirty="0">
                <a:solidFill>
                  <a:schemeClr val="tx1"/>
                </a:solidFill>
              </a:rPr>
              <a:t>The situation where a newly inserted key maps to an already occupied slot in hash table is called </a:t>
            </a:r>
            <a:r>
              <a:rPr lang="en-US" sz="2400" dirty="0">
                <a:solidFill>
                  <a:srgbClr val="FF0000"/>
                </a:solidFill>
              </a:rPr>
              <a:t>collision</a:t>
            </a:r>
            <a:r>
              <a:rPr lang="en-US" sz="2400" dirty="0">
                <a:solidFill>
                  <a:schemeClr val="tx1"/>
                </a:solidFill>
              </a:rPr>
              <a:t> and must be handled using some </a:t>
            </a:r>
            <a:r>
              <a:rPr lang="en-US" sz="2400" dirty="0">
                <a:solidFill>
                  <a:srgbClr val="0070C0"/>
                </a:solidFill>
              </a:rPr>
              <a:t>collision handling </a:t>
            </a:r>
            <a:r>
              <a:rPr lang="en-US" sz="2400" dirty="0">
                <a:solidFill>
                  <a:schemeClr val="tx1"/>
                </a:solidFill>
              </a:rPr>
              <a:t>technique. </a:t>
            </a:r>
            <a:br>
              <a:rPr lang="en-US" sz="2400" dirty="0">
                <a:solidFill>
                  <a:schemeClr val="tx1"/>
                </a:solidFill>
              </a:rPr>
            </a:br>
            <a:endParaRPr lang="en-US" sz="2400" dirty="0">
              <a:solidFill>
                <a:schemeClr val="tx1"/>
              </a:solidFill>
            </a:endParaRPr>
          </a:p>
        </p:txBody>
      </p:sp>
    </p:spTree>
    <p:extLst>
      <p:ext uri="{BB962C8B-B14F-4D97-AF65-F5344CB8AC3E}">
        <p14:creationId xmlns:p14="http://schemas.microsoft.com/office/powerpoint/2010/main" val="1905236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Collision Handling</a:t>
            </a:r>
            <a:endParaRPr lang="en-US" dirty="0"/>
          </a:p>
        </p:txBody>
      </p:sp>
      <p:sp>
        <p:nvSpPr>
          <p:cNvPr id="3" name="Content Placeholder 2"/>
          <p:cNvSpPr>
            <a:spLocks noGrp="1"/>
          </p:cNvSpPr>
          <p:nvPr>
            <p:ph idx="1"/>
          </p:nvPr>
        </p:nvSpPr>
        <p:spPr>
          <a:xfrm>
            <a:off x="2589212" y="2133599"/>
            <a:ext cx="8915400" cy="4478215"/>
          </a:xfrm>
        </p:spPr>
        <p:txBody>
          <a:bodyPr>
            <a:normAutofit/>
          </a:bodyPr>
          <a:lstStyle/>
          <a:p>
            <a:pPr fontAlgn="base"/>
            <a:r>
              <a:rPr lang="en-US" sz="2400" b="1" dirty="0">
                <a:solidFill>
                  <a:schemeClr val="tx1"/>
                </a:solidFill>
              </a:rPr>
              <a:t>Open Hashing:</a:t>
            </a:r>
          </a:p>
          <a:p>
            <a:pPr lvl="1" fontAlgn="base"/>
            <a:r>
              <a:rPr lang="en-US" sz="2400" dirty="0">
                <a:solidFill>
                  <a:schemeClr val="tx1"/>
                </a:solidFill>
              </a:rPr>
              <a:t>In open hashing, keys are stored in linked lists attached to cells of a hash table.</a:t>
            </a:r>
          </a:p>
          <a:p>
            <a:pPr lvl="1" fontAlgn="base"/>
            <a:r>
              <a:rPr lang="en-US" sz="2400" dirty="0">
                <a:solidFill>
                  <a:schemeClr val="tx1"/>
                </a:solidFill>
              </a:rPr>
              <a:t>For example: the </a:t>
            </a:r>
            <a:r>
              <a:rPr lang="en-US" sz="2400" dirty="0">
                <a:solidFill>
                  <a:srgbClr val="C00000"/>
                </a:solidFill>
              </a:rPr>
              <a:t>Separate Chaining </a:t>
            </a:r>
            <a:r>
              <a:rPr lang="en-US" sz="2400" dirty="0">
                <a:solidFill>
                  <a:schemeClr val="tx1"/>
                </a:solidFill>
              </a:rPr>
              <a:t>technique</a:t>
            </a:r>
          </a:p>
          <a:p>
            <a:pPr fontAlgn="base"/>
            <a:r>
              <a:rPr lang="en-US" sz="2400" b="1" dirty="0">
                <a:solidFill>
                  <a:schemeClr val="tx1"/>
                </a:solidFill>
              </a:rPr>
              <a:t>Closed Hashing: </a:t>
            </a:r>
          </a:p>
          <a:p>
            <a:pPr lvl="1" fontAlgn="base"/>
            <a:r>
              <a:rPr lang="en-US" sz="2400" dirty="0">
                <a:solidFill>
                  <a:schemeClr val="tx1"/>
                </a:solidFill>
              </a:rPr>
              <a:t>In closed hashing, all keys are stored in the hash table itself without the use of linked lists.</a:t>
            </a:r>
          </a:p>
          <a:p>
            <a:pPr lvl="1" fontAlgn="base"/>
            <a:r>
              <a:rPr lang="en-US" sz="2400" dirty="0">
                <a:solidFill>
                  <a:schemeClr val="tx1"/>
                </a:solidFill>
              </a:rPr>
              <a:t>For example: the </a:t>
            </a:r>
            <a:r>
              <a:rPr lang="en-US" sz="2400" dirty="0">
                <a:solidFill>
                  <a:srgbClr val="0070C0"/>
                </a:solidFill>
              </a:rPr>
              <a:t>Open Addressing </a:t>
            </a:r>
            <a:r>
              <a:rPr lang="en-US" sz="2400" dirty="0">
                <a:solidFill>
                  <a:schemeClr val="tx1"/>
                </a:solidFill>
              </a:rPr>
              <a:t>technique</a:t>
            </a:r>
            <a:br>
              <a:rPr lang="en-US" sz="2200" dirty="0">
                <a:solidFill>
                  <a:schemeClr val="tx1"/>
                </a:solidFill>
              </a:rPr>
            </a:br>
            <a:endParaRPr lang="en-US" sz="2200" dirty="0">
              <a:solidFill>
                <a:schemeClr val="tx1"/>
              </a:solidFill>
            </a:endParaRPr>
          </a:p>
        </p:txBody>
      </p:sp>
    </p:spTree>
    <p:extLst>
      <p:ext uri="{BB962C8B-B14F-4D97-AF65-F5344CB8AC3E}">
        <p14:creationId xmlns:p14="http://schemas.microsoft.com/office/powerpoint/2010/main" val="1021507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Collision Handling</a:t>
            </a:r>
            <a:endParaRPr lang="en-US" dirty="0"/>
          </a:p>
        </p:txBody>
      </p:sp>
      <p:sp>
        <p:nvSpPr>
          <p:cNvPr id="3" name="Content Placeholder 2"/>
          <p:cNvSpPr>
            <a:spLocks noGrp="1"/>
          </p:cNvSpPr>
          <p:nvPr>
            <p:ph idx="1"/>
          </p:nvPr>
        </p:nvSpPr>
        <p:spPr>
          <a:xfrm>
            <a:off x="2589212" y="2133599"/>
            <a:ext cx="8915400" cy="4478215"/>
          </a:xfrm>
        </p:spPr>
        <p:txBody>
          <a:bodyPr>
            <a:normAutofit fontScale="92500" lnSpcReduction="20000"/>
          </a:bodyPr>
          <a:lstStyle/>
          <a:p>
            <a:pPr fontAlgn="base"/>
            <a:r>
              <a:rPr lang="en-US" sz="2400" b="1" dirty="0">
                <a:solidFill>
                  <a:srgbClr val="C00000"/>
                </a:solidFill>
              </a:rPr>
              <a:t>Separate Chaining </a:t>
            </a:r>
            <a:r>
              <a:rPr lang="en-US" sz="2400" b="1" dirty="0">
                <a:solidFill>
                  <a:schemeClr val="tx1"/>
                </a:solidFill>
              </a:rPr>
              <a:t>(Open Hashing):</a:t>
            </a:r>
          </a:p>
          <a:p>
            <a:pPr lvl="1" fontAlgn="base"/>
            <a:r>
              <a:rPr lang="en-US" sz="2400" dirty="0">
                <a:solidFill>
                  <a:schemeClr val="tx1"/>
                </a:solidFill>
              </a:rPr>
              <a:t>The idea is to make each cell of hash table point to a </a:t>
            </a:r>
            <a:r>
              <a:rPr lang="en-US" sz="2400" b="1" dirty="0">
                <a:solidFill>
                  <a:schemeClr val="tx1"/>
                </a:solidFill>
              </a:rPr>
              <a:t>linked list</a:t>
            </a:r>
            <a:r>
              <a:rPr lang="en-US" sz="2400" dirty="0">
                <a:solidFill>
                  <a:srgbClr val="0070C0"/>
                </a:solidFill>
              </a:rPr>
              <a:t> </a:t>
            </a:r>
            <a:r>
              <a:rPr lang="en-US" sz="2400" dirty="0">
                <a:solidFill>
                  <a:schemeClr val="tx1"/>
                </a:solidFill>
              </a:rPr>
              <a:t>of records that have same hash function value.</a:t>
            </a:r>
          </a:p>
          <a:p>
            <a:pPr lvl="1" fontAlgn="base"/>
            <a:r>
              <a:rPr lang="en-US" sz="2400" dirty="0">
                <a:solidFill>
                  <a:schemeClr val="tx1"/>
                </a:solidFill>
              </a:rPr>
              <a:t>Chaining is simple, but </a:t>
            </a:r>
            <a:r>
              <a:rPr lang="en-US" sz="2400" dirty="0">
                <a:solidFill>
                  <a:srgbClr val="FF0000"/>
                </a:solidFill>
              </a:rPr>
              <a:t>requires additional memory </a:t>
            </a:r>
            <a:r>
              <a:rPr lang="en-US" sz="2400" dirty="0">
                <a:solidFill>
                  <a:schemeClr val="tx1"/>
                </a:solidFill>
              </a:rPr>
              <a:t>outside the table.</a:t>
            </a:r>
          </a:p>
          <a:p>
            <a:pPr fontAlgn="base"/>
            <a:r>
              <a:rPr lang="en-US" sz="2400" b="1" dirty="0">
                <a:solidFill>
                  <a:srgbClr val="0070C0"/>
                </a:solidFill>
              </a:rPr>
              <a:t>Open Addressing </a:t>
            </a:r>
            <a:r>
              <a:rPr lang="en-US" sz="2400" b="1" dirty="0">
                <a:solidFill>
                  <a:schemeClr val="tx1"/>
                </a:solidFill>
              </a:rPr>
              <a:t>(Closed Hashing): </a:t>
            </a:r>
          </a:p>
          <a:p>
            <a:pPr lvl="1" fontAlgn="base"/>
            <a:r>
              <a:rPr lang="en-US" sz="2400" dirty="0">
                <a:solidFill>
                  <a:schemeClr val="tx1"/>
                </a:solidFill>
              </a:rPr>
              <a:t>In open addressing, all elements are stored in the hash table itself. Each table entry contains either a record or NIL. </a:t>
            </a:r>
          </a:p>
          <a:p>
            <a:pPr lvl="1" fontAlgn="base"/>
            <a:r>
              <a:rPr lang="en-US" sz="2400" dirty="0">
                <a:solidFill>
                  <a:schemeClr val="tx1"/>
                </a:solidFill>
              </a:rPr>
              <a:t>When searching for an element, we one by one examine table slots until the desired element is found or it is clear that the element is not in the table.</a:t>
            </a:r>
            <a:br>
              <a:rPr lang="en-US" sz="2200" dirty="0">
                <a:solidFill>
                  <a:schemeClr val="tx1"/>
                </a:solidFill>
              </a:rPr>
            </a:br>
            <a:endParaRPr lang="en-US" sz="2200" dirty="0">
              <a:solidFill>
                <a:schemeClr val="tx1"/>
              </a:solidFill>
            </a:endParaRPr>
          </a:p>
        </p:txBody>
      </p:sp>
    </p:spTree>
    <p:extLst>
      <p:ext uri="{BB962C8B-B14F-4D97-AF65-F5344CB8AC3E}">
        <p14:creationId xmlns:p14="http://schemas.microsoft.com/office/powerpoint/2010/main" val="10815700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Collision Handling</a:t>
            </a:r>
            <a:endParaRPr lang="en-US" dirty="0"/>
          </a:p>
        </p:txBody>
      </p:sp>
      <p:sp>
        <p:nvSpPr>
          <p:cNvPr id="3" name="Content Placeholder 2"/>
          <p:cNvSpPr>
            <a:spLocks noGrp="1"/>
          </p:cNvSpPr>
          <p:nvPr>
            <p:ph idx="1"/>
          </p:nvPr>
        </p:nvSpPr>
        <p:spPr>
          <a:xfrm>
            <a:off x="2589212" y="1195755"/>
            <a:ext cx="8915400" cy="5416060"/>
          </a:xfrm>
        </p:spPr>
        <p:txBody>
          <a:bodyPr>
            <a:normAutofit/>
          </a:bodyPr>
          <a:lstStyle/>
          <a:p>
            <a:pPr fontAlgn="base"/>
            <a:r>
              <a:rPr lang="en-US" sz="2400" b="1" dirty="0">
                <a:solidFill>
                  <a:srgbClr val="C00000"/>
                </a:solidFill>
              </a:rPr>
              <a:t>Separate Chaining </a:t>
            </a:r>
            <a:r>
              <a:rPr lang="en-US" sz="2400" b="1" dirty="0">
                <a:solidFill>
                  <a:schemeClr val="tx1"/>
                </a:solidFill>
              </a:rPr>
              <a:t>(Open Hashing):</a:t>
            </a:r>
          </a:p>
          <a:p>
            <a:pPr lvl="1" fontAlgn="base"/>
            <a:r>
              <a:rPr lang="en-US" sz="2400" dirty="0">
                <a:solidFill>
                  <a:schemeClr val="tx1"/>
                </a:solidFill>
              </a:rPr>
              <a:t>Let us consider a simple hash function as “</a:t>
            </a:r>
            <a:r>
              <a:rPr lang="en-US" sz="2400" b="1" dirty="0">
                <a:solidFill>
                  <a:schemeClr val="tx1"/>
                </a:solidFill>
              </a:rPr>
              <a:t>key mod 7</a:t>
            </a:r>
            <a:r>
              <a:rPr lang="en-US" sz="2400" dirty="0">
                <a:solidFill>
                  <a:schemeClr val="tx1"/>
                </a:solidFill>
              </a:rPr>
              <a:t>” and sequence of keys as 50, 700, 76, 85, 92, 73, 101.</a:t>
            </a:r>
            <a:br>
              <a:rPr lang="en-US" sz="2200" dirty="0">
                <a:solidFill>
                  <a:schemeClr val="tx1"/>
                </a:solidFill>
              </a:rPr>
            </a:br>
            <a:endParaRPr lang="en-US" sz="2200" dirty="0">
              <a:solidFill>
                <a:schemeClr val="tx1"/>
              </a:solidFill>
            </a:endParaRPr>
          </a:p>
        </p:txBody>
      </p:sp>
      <p:pic>
        <p:nvPicPr>
          <p:cNvPr id="4" name="Picture 3"/>
          <p:cNvPicPr>
            <a:picLocks noChangeAspect="1"/>
          </p:cNvPicPr>
          <p:nvPr/>
        </p:nvPicPr>
        <p:blipFill>
          <a:blip r:embed="rId2"/>
          <a:stretch>
            <a:fillRect/>
          </a:stretch>
        </p:blipFill>
        <p:spPr>
          <a:xfrm>
            <a:off x="4499271" y="2476645"/>
            <a:ext cx="5095282" cy="4029480"/>
          </a:xfrm>
          <a:prstGeom prst="rect">
            <a:avLst/>
          </a:prstGeom>
        </p:spPr>
      </p:pic>
    </p:spTree>
    <p:extLst>
      <p:ext uri="{BB962C8B-B14F-4D97-AF65-F5344CB8AC3E}">
        <p14:creationId xmlns:p14="http://schemas.microsoft.com/office/powerpoint/2010/main" val="772490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Collision Handling</a:t>
            </a:r>
            <a:endParaRPr lang="en-US" dirty="0"/>
          </a:p>
        </p:txBody>
      </p:sp>
      <p:sp>
        <p:nvSpPr>
          <p:cNvPr id="3" name="Content Placeholder 2"/>
          <p:cNvSpPr>
            <a:spLocks noGrp="1"/>
          </p:cNvSpPr>
          <p:nvPr>
            <p:ph idx="1"/>
          </p:nvPr>
        </p:nvSpPr>
        <p:spPr>
          <a:xfrm>
            <a:off x="2589212" y="2029767"/>
            <a:ext cx="8915400" cy="4582048"/>
          </a:xfrm>
        </p:spPr>
        <p:txBody>
          <a:bodyPr>
            <a:normAutofit/>
          </a:bodyPr>
          <a:lstStyle/>
          <a:p>
            <a:pPr fontAlgn="base"/>
            <a:r>
              <a:rPr lang="en-US" sz="2400" b="1" dirty="0">
                <a:solidFill>
                  <a:srgbClr val="C00000"/>
                </a:solidFill>
              </a:rPr>
              <a:t>Separate Chaining </a:t>
            </a:r>
            <a:r>
              <a:rPr lang="en-US" sz="2400" b="1" dirty="0">
                <a:solidFill>
                  <a:schemeClr val="tx1"/>
                </a:solidFill>
              </a:rPr>
              <a:t>(Open Hashing):</a:t>
            </a:r>
          </a:p>
          <a:p>
            <a:pPr lvl="1" fontAlgn="base"/>
            <a:r>
              <a:rPr lang="en-US" sz="2200" b="1" dirty="0">
                <a:solidFill>
                  <a:schemeClr val="tx1"/>
                </a:solidFill>
              </a:rPr>
              <a:t>Advantages/Pros:</a:t>
            </a:r>
            <a:endParaRPr lang="en-US" sz="2200" dirty="0">
              <a:solidFill>
                <a:schemeClr val="tx1"/>
              </a:solidFill>
            </a:endParaRPr>
          </a:p>
          <a:p>
            <a:pPr lvl="2" fontAlgn="base"/>
            <a:r>
              <a:rPr lang="en-US" sz="2200" dirty="0">
                <a:solidFill>
                  <a:schemeClr val="tx1"/>
                </a:solidFill>
              </a:rPr>
              <a:t>1) Simple to implement.</a:t>
            </a:r>
          </a:p>
          <a:p>
            <a:pPr lvl="2" fontAlgn="base"/>
            <a:r>
              <a:rPr lang="en-US" sz="2200" dirty="0">
                <a:solidFill>
                  <a:schemeClr val="tx1"/>
                </a:solidFill>
              </a:rPr>
              <a:t>2) Hash table never fills up, we can always add more elements to chain.</a:t>
            </a:r>
          </a:p>
          <a:p>
            <a:pPr lvl="2" fontAlgn="base"/>
            <a:r>
              <a:rPr lang="en-US" sz="2200" dirty="0">
                <a:solidFill>
                  <a:schemeClr val="tx1"/>
                </a:solidFill>
              </a:rPr>
              <a:t>3) Less sensitive to the hash function or load factors.</a:t>
            </a:r>
          </a:p>
          <a:p>
            <a:pPr lvl="2" fontAlgn="base"/>
            <a:r>
              <a:rPr lang="en-US" sz="2200" dirty="0">
                <a:solidFill>
                  <a:schemeClr val="tx1"/>
                </a:solidFill>
              </a:rPr>
              <a:t>4) It is mostly used when it is unknown how many and how frequently keys may be inserted or deleted.</a:t>
            </a:r>
            <a:br>
              <a:rPr lang="en-US" sz="2000" dirty="0">
                <a:solidFill>
                  <a:schemeClr val="tx1"/>
                </a:solidFill>
              </a:rPr>
            </a:br>
            <a:endParaRPr lang="en-US" sz="2000" dirty="0">
              <a:solidFill>
                <a:schemeClr val="tx1"/>
              </a:solidFill>
            </a:endParaRPr>
          </a:p>
        </p:txBody>
      </p:sp>
    </p:spTree>
    <p:extLst>
      <p:ext uri="{BB962C8B-B14F-4D97-AF65-F5344CB8AC3E}">
        <p14:creationId xmlns:p14="http://schemas.microsoft.com/office/powerpoint/2010/main" val="1823076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Collision Handling</a:t>
            </a:r>
            <a:endParaRPr lang="en-US" dirty="0"/>
          </a:p>
        </p:txBody>
      </p:sp>
      <p:sp>
        <p:nvSpPr>
          <p:cNvPr id="3" name="Content Placeholder 2"/>
          <p:cNvSpPr>
            <a:spLocks noGrp="1"/>
          </p:cNvSpPr>
          <p:nvPr>
            <p:ph idx="1"/>
          </p:nvPr>
        </p:nvSpPr>
        <p:spPr>
          <a:xfrm>
            <a:off x="2589212" y="2029767"/>
            <a:ext cx="8915400" cy="4582048"/>
          </a:xfrm>
        </p:spPr>
        <p:txBody>
          <a:bodyPr>
            <a:normAutofit/>
          </a:bodyPr>
          <a:lstStyle/>
          <a:p>
            <a:pPr fontAlgn="base"/>
            <a:r>
              <a:rPr lang="en-US" sz="2400" b="1" dirty="0">
                <a:solidFill>
                  <a:srgbClr val="C00000"/>
                </a:solidFill>
              </a:rPr>
              <a:t>Separate Chaining </a:t>
            </a:r>
            <a:r>
              <a:rPr lang="en-US" sz="2400" b="1" dirty="0">
                <a:solidFill>
                  <a:schemeClr val="tx1"/>
                </a:solidFill>
              </a:rPr>
              <a:t>(Open Hashing):</a:t>
            </a:r>
          </a:p>
          <a:p>
            <a:pPr lvl="1" fontAlgn="base"/>
            <a:r>
              <a:rPr lang="en-US" sz="2400" b="1" dirty="0">
                <a:solidFill>
                  <a:schemeClr val="tx1"/>
                </a:solidFill>
              </a:rPr>
              <a:t>Disadvantages/Cons:</a:t>
            </a:r>
          </a:p>
          <a:p>
            <a:pPr lvl="2" fontAlgn="base"/>
            <a:r>
              <a:rPr lang="en-US" sz="2200" dirty="0">
                <a:solidFill>
                  <a:schemeClr val="tx1"/>
                </a:solidFill>
              </a:rPr>
              <a:t>1) Cache performance of chaining is not good as keys are stored using linked list.</a:t>
            </a:r>
          </a:p>
          <a:p>
            <a:pPr lvl="2" fontAlgn="base"/>
            <a:r>
              <a:rPr lang="en-US" sz="2200" dirty="0">
                <a:solidFill>
                  <a:schemeClr val="tx1"/>
                </a:solidFill>
              </a:rPr>
              <a:t>2) Wastage of Space (Some Parts of hash table are never used)</a:t>
            </a:r>
          </a:p>
          <a:p>
            <a:pPr lvl="2" fontAlgn="base"/>
            <a:r>
              <a:rPr lang="en-US" sz="2200" dirty="0">
                <a:solidFill>
                  <a:schemeClr val="tx1"/>
                </a:solidFill>
              </a:rPr>
              <a:t>3) If the chain becomes long, then search time can become O(n) in worst case.</a:t>
            </a:r>
          </a:p>
          <a:p>
            <a:pPr lvl="2" fontAlgn="base"/>
            <a:r>
              <a:rPr lang="en-US" sz="2200" dirty="0">
                <a:solidFill>
                  <a:schemeClr val="tx1"/>
                </a:solidFill>
              </a:rPr>
              <a:t>4) Uses extra space for links.</a:t>
            </a:r>
            <a:br>
              <a:rPr lang="en-US" sz="2000" dirty="0">
                <a:solidFill>
                  <a:schemeClr val="tx1"/>
                </a:solidFill>
              </a:rPr>
            </a:br>
            <a:endParaRPr lang="en-US" sz="2000" dirty="0">
              <a:solidFill>
                <a:schemeClr val="tx1"/>
              </a:solidFill>
            </a:endParaRPr>
          </a:p>
        </p:txBody>
      </p:sp>
    </p:spTree>
    <p:extLst>
      <p:ext uri="{BB962C8B-B14F-4D97-AF65-F5344CB8AC3E}">
        <p14:creationId xmlns:p14="http://schemas.microsoft.com/office/powerpoint/2010/main" val="3378434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Collision Handling</a:t>
            </a:r>
            <a:endParaRPr lang="en-US" dirty="0"/>
          </a:p>
        </p:txBody>
      </p:sp>
      <p:sp>
        <p:nvSpPr>
          <p:cNvPr id="3" name="Content Placeholder 2"/>
          <p:cNvSpPr>
            <a:spLocks noGrp="1"/>
          </p:cNvSpPr>
          <p:nvPr>
            <p:ph idx="1"/>
          </p:nvPr>
        </p:nvSpPr>
        <p:spPr>
          <a:xfrm>
            <a:off x="2589212" y="2029767"/>
            <a:ext cx="8915400" cy="4582048"/>
          </a:xfrm>
        </p:spPr>
        <p:txBody>
          <a:bodyPr>
            <a:normAutofit/>
          </a:bodyPr>
          <a:lstStyle/>
          <a:p>
            <a:pPr fontAlgn="base"/>
            <a:r>
              <a:rPr lang="en-US" sz="2400" b="1" dirty="0">
                <a:solidFill>
                  <a:srgbClr val="0070C0"/>
                </a:solidFill>
              </a:rPr>
              <a:t>Open Addressing </a:t>
            </a:r>
            <a:r>
              <a:rPr lang="en-US" sz="2400" b="1" dirty="0">
                <a:solidFill>
                  <a:schemeClr val="tx1"/>
                </a:solidFill>
              </a:rPr>
              <a:t>(Closed Hashing):</a:t>
            </a:r>
          </a:p>
          <a:p>
            <a:pPr lvl="1" fontAlgn="base"/>
            <a:r>
              <a:rPr lang="en-US" sz="2400" dirty="0">
                <a:solidFill>
                  <a:schemeClr val="tx1"/>
                </a:solidFill>
              </a:rPr>
              <a:t>Like separate chaining, open addressing is a method for handling collisions. </a:t>
            </a:r>
          </a:p>
          <a:p>
            <a:pPr lvl="1" fontAlgn="base"/>
            <a:r>
              <a:rPr lang="en-US" sz="2400" dirty="0">
                <a:solidFill>
                  <a:schemeClr val="tx1"/>
                </a:solidFill>
              </a:rPr>
              <a:t>In Open Addressing, all elements are stored in the hash table itself. </a:t>
            </a:r>
          </a:p>
          <a:p>
            <a:pPr lvl="1" fontAlgn="base"/>
            <a:r>
              <a:rPr lang="en-US" sz="2400" dirty="0">
                <a:solidFill>
                  <a:schemeClr val="tx1"/>
                </a:solidFill>
              </a:rPr>
              <a:t>So at any point, size of table must be greater than or equal to total number of keys.</a:t>
            </a:r>
            <a:br>
              <a:rPr lang="en-US" sz="2000" dirty="0">
                <a:solidFill>
                  <a:schemeClr val="tx1"/>
                </a:solidFill>
              </a:rPr>
            </a:br>
            <a:endParaRPr lang="en-US" sz="2000" dirty="0">
              <a:solidFill>
                <a:schemeClr val="tx1"/>
              </a:solidFill>
            </a:endParaRPr>
          </a:p>
        </p:txBody>
      </p:sp>
    </p:spTree>
    <p:extLst>
      <p:ext uri="{BB962C8B-B14F-4D97-AF65-F5344CB8AC3E}">
        <p14:creationId xmlns:p14="http://schemas.microsoft.com/office/powerpoint/2010/main" val="16905072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Collision Handling</a:t>
            </a:r>
            <a:endParaRPr lang="en-US" dirty="0"/>
          </a:p>
        </p:txBody>
      </p:sp>
      <p:sp>
        <p:nvSpPr>
          <p:cNvPr id="3" name="Content Placeholder 2"/>
          <p:cNvSpPr>
            <a:spLocks noGrp="1"/>
          </p:cNvSpPr>
          <p:nvPr>
            <p:ph idx="1"/>
          </p:nvPr>
        </p:nvSpPr>
        <p:spPr>
          <a:xfrm>
            <a:off x="2589212" y="2029767"/>
            <a:ext cx="8915400" cy="4582048"/>
          </a:xfrm>
        </p:spPr>
        <p:txBody>
          <a:bodyPr>
            <a:normAutofit/>
          </a:bodyPr>
          <a:lstStyle/>
          <a:p>
            <a:pPr fontAlgn="base"/>
            <a:r>
              <a:rPr lang="en-US" sz="2400" b="1" dirty="0">
                <a:solidFill>
                  <a:srgbClr val="0070C0"/>
                </a:solidFill>
              </a:rPr>
              <a:t>Open Addressing </a:t>
            </a:r>
            <a:r>
              <a:rPr lang="en-US" sz="2400" b="1" dirty="0">
                <a:solidFill>
                  <a:schemeClr val="tx1"/>
                </a:solidFill>
              </a:rPr>
              <a:t>(Closed Hashing):</a:t>
            </a:r>
          </a:p>
          <a:p>
            <a:pPr lvl="1" fontAlgn="base"/>
            <a:r>
              <a:rPr lang="en-US" sz="2400" b="1" dirty="0">
                <a:solidFill>
                  <a:schemeClr val="tx1"/>
                </a:solidFill>
              </a:rPr>
              <a:t>Insert(k): </a:t>
            </a:r>
            <a:r>
              <a:rPr lang="en-US" sz="2400" dirty="0">
                <a:solidFill>
                  <a:schemeClr val="tx1"/>
                </a:solidFill>
              </a:rPr>
              <a:t>Keep probing until an empty slot is found. Once an empty slot is found, insert k.</a:t>
            </a:r>
          </a:p>
          <a:p>
            <a:pPr lvl="1" fontAlgn="base"/>
            <a:r>
              <a:rPr lang="en-US" sz="2400" b="1" dirty="0">
                <a:solidFill>
                  <a:schemeClr val="tx1"/>
                </a:solidFill>
              </a:rPr>
              <a:t>Search(k): </a:t>
            </a:r>
            <a:r>
              <a:rPr lang="en-US" sz="2400" dirty="0">
                <a:solidFill>
                  <a:schemeClr val="tx1"/>
                </a:solidFill>
              </a:rPr>
              <a:t>Keep probing until slot’s key doesn’t become equal to k or an empty slot is reached.</a:t>
            </a:r>
          </a:p>
          <a:p>
            <a:pPr lvl="1" fontAlgn="base"/>
            <a:r>
              <a:rPr lang="en-US" sz="2400" b="1" dirty="0">
                <a:solidFill>
                  <a:schemeClr val="tx1"/>
                </a:solidFill>
              </a:rPr>
              <a:t>Delete(k):</a:t>
            </a:r>
            <a:r>
              <a:rPr lang="en-US" sz="2400" dirty="0">
                <a:solidFill>
                  <a:schemeClr val="tx1"/>
                </a:solidFill>
              </a:rPr>
              <a:t> Delete operation is interesting. If we simply delete a key, then search may fail. So slots of deleted keys are marked specially as “deleted”.</a:t>
            </a:r>
          </a:p>
          <a:p>
            <a:pPr lvl="1" fontAlgn="base"/>
            <a:r>
              <a:rPr lang="en-US" sz="2400" dirty="0">
                <a:solidFill>
                  <a:schemeClr val="tx1"/>
                </a:solidFill>
              </a:rPr>
              <a:t>Insert can insert an item in a deleted slot, but search doesn’t stop at a deleted slot.</a:t>
            </a:r>
            <a:br>
              <a:rPr lang="en-US" sz="2000" dirty="0">
                <a:solidFill>
                  <a:schemeClr val="tx1"/>
                </a:solidFill>
              </a:rPr>
            </a:br>
            <a:endParaRPr lang="en-US" sz="2000" dirty="0">
              <a:solidFill>
                <a:schemeClr val="tx1"/>
              </a:solidFill>
            </a:endParaRPr>
          </a:p>
        </p:txBody>
      </p:sp>
    </p:spTree>
    <p:extLst>
      <p:ext uri="{BB962C8B-B14F-4D97-AF65-F5344CB8AC3E}">
        <p14:creationId xmlns:p14="http://schemas.microsoft.com/office/powerpoint/2010/main" val="1072170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Collision Handling</a:t>
            </a:r>
            <a:endParaRPr lang="en-US" dirty="0"/>
          </a:p>
        </p:txBody>
      </p:sp>
      <p:sp>
        <p:nvSpPr>
          <p:cNvPr id="3" name="Content Placeholder 2"/>
          <p:cNvSpPr>
            <a:spLocks noGrp="1"/>
          </p:cNvSpPr>
          <p:nvPr>
            <p:ph idx="1"/>
          </p:nvPr>
        </p:nvSpPr>
        <p:spPr>
          <a:xfrm>
            <a:off x="2589212" y="2029767"/>
            <a:ext cx="8915400" cy="4582048"/>
          </a:xfrm>
        </p:spPr>
        <p:txBody>
          <a:bodyPr>
            <a:normAutofit/>
          </a:bodyPr>
          <a:lstStyle/>
          <a:p>
            <a:pPr fontAlgn="base"/>
            <a:r>
              <a:rPr lang="en-US" sz="2400" dirty="0">
                <a:solidFill>
                  <a:srgbClr val="0070C0"/>
                </a:solidFill>
              </a:rPr>
              <a:t>Open Addressing </a:t>
            </a:r>
            <a:r>
              <a:rPr lang="en-US" sz="2400" dirty="0">
                <a:solidFill>
                  <a:schemeClr val="tx1"/>
                </a:solidFill>
              </a:rPr>
              <a:t>is done following ways: </a:t>
            </a:r>
          </a:p>
          <a:p>
            <a:pPr lvl="1" fontAlgn="base"/>
            <a:r>
              <a:rPr lang="en-US" sz="2400" b="1" i="1" dirty="0">
                <a:solidFill>
                  <a:schemeClr val="tx1"/>
                </a:solidFill>
              </a:rPr>
              <a:t>a) Linear Probing:</a:t>
            </a:r>
            <a:r>
              <a:rPr lang="en-US" sz="2400" dirty="0">
                <a:solidFill>
                  <a:schemeClr val="tx1"/>
                </a:solidFill>
              </a:rPr>
              <a:t> In linear probing, we linearly probe for next slot. For example, typical gap between two probes is 1 as taken in below example also. </a:t>
            </a:r>
            <a:br>
              <a:rPr lang="en-US" sz="2000" dirty="0">
                <a:solidFill>
                  <a:schemeClr val="tx1"/>
                </a:solidFill>
              </a:rPr>
            </a:br>
            <a:endParaRPr lang="en-US" sz="2000" dirty="0">
              <a:solidFill>
                <a:schemeClr val="tx1"/>
              </a:solidFill>
            </a:endParaRPr>
          </a:p>
        </p:txBody>
      </p:sp>
    </p:spTree>
    <p:extLst>
      <p:ext uri="{BB962C8B-B14F-4D97-AF65-F5344CB8AC3E}">
        <p14:creationId xmlns:p14="http://schemas.microsoft.com/office/powerpoint/2010/main" val="876413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a:t>
            </a:r>
          </a:p>
        </p:txBody>
      </p:sp>
      <p:pic>
        <p:nvPicPr>
          <p:cNvPr id="4" name="Picture 3"/>
          <p:cNvPicPr>
            <a:picLocks noChangeAspect="1"/>
          </p:cNvPicPr>
          <p:nvPr/>
        </p:nvPicPr>
        <p:blipFill>
          <a:blip r:embed="rId2"/>
          <a:stretch>
            <a:fillRect/>
          </a:stretch>
        </p:blipFill>
        <p:spPr>
          <a:xfrm>
            <a:off x="3451816" y="1462572"/>
            <a:ext cx="7193903" cy="5395428"/>
          </a:xfrm>
          <a:prstGeom prst="rect">
            <a:avLst/>
          </a:prstGeom>
        </p:spPr>
      </p:pic>
    </p:spTree>
    <p:extLst>
      <p:ext uri="{BB962C8B-B14F-4D97-AF65-F5344CB8AC3E}">
        <p14:creationId xmlns:p14="http://schemas.microsoft.com/office/powerpoint/2010/main" val="9260509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Collision Handling</a:t>
            </a:r>
            <a:endParaRPr lang="en-US" dirty="0"/>
          </a:p>
        </p:txBody>
      </p:sp>
      <p:sp>
        <p:nvSpPr>
          <p:cNvPr id="3" name="Content Placeholder 2"/>
          <p:cNvSpPr>
            <a:spLocks noGrp="1"/>
          </p:cNvSpPr>
          <p:nvPr>
            <p:ph idx="1"/>
          </p:nvPr>
        </p:nvSpPr>
        <p:spPr>
          <a:xfrm>
            <a:off x="2589212" y="1266092"/>
            <a:ext cx="8915400" cy="5345723"/>
          </a:xfrm>
        </p:spPr>
        <p:txBody>
          <a:bodyPr>
            <a:normAutofit/>
          </a:bodyPr>
          <a:lstStyle/>
          <a:p>
            <a:pPr lvl="1" fontAlgn="base"/>
            <a:r>
              <a:rPr lang="en-US" sz="2400" b="1" i="1" dirty="0">
                <a:solidFill>
                  <a:schemeClr val="tx1"/>
                </a:solidFill>
              </a:rPr>
              <a:t>a) Linear Probing:</a:t>
            </a:r>
            <a:r>
              <a:rPr lang="en-US" sz="2400" dirty="0">
                <a:solidFill>
                  <a:schemeClr val="tx1"/>
                </a:solidFill>
              </a:rPr>
              <a:t>  Let us consider a simple hash function as “key mod 7” and sequence of keys as 50, 700, 76, 85, 92, 73, 101. in below example also. </a:t>
            </a:r>
            <a:br>
              <a:rPr lang="en-US" sz="2000" dirty="0">
                <a:solidFill>
                  <a:schemeClr val="tx1"/>
                </a:solidFill>
              </a:rPr>
            </a:br>
            <a:endParaRPr lang="en-US" sz="2000" dirty="0">
              <a:solidFill>
                <a:schemeClr val="tx1"/>
              </a:solidFill>
            </a:endParaRPr>
          </a:p>
        </p:txBody>
      </p:sp>
      <p:pic>
        <p:nvPicPr>
          <p:cNvPr id="4" name="Picture 3"/>
          <p:cNvPicPr>
            <a:picLocks noChangeAspect="1"/>
          </p:cNvPicPr>
          <p:nvPr/>
        </p:nvPicPr>
        <p:blipFill>
          <a:blip r:embed="rId2"/>
          <a:stretch>
            <a:fillRect/>
          </a:stretch>
        </p:blipFill>
        <p:spPr>
          <a:xfrm>
            <a:off x="4550004" y="2512089"/>
            <a:ext cx="4993815" cy="4099726"/>
          </a:xfrm>
          <a:prstGeom prst="rect">
            <a:avLst/>
          </a:prstGeom>
        </p:spPr>
      </p:pic>
    </p:spTree>
    <p:extLst>
      <p:ext uri="{BB962C8B-B14F-4D97-AF65-F5344CB8AC3E}">
        <p14:creationId xmlns:p14="http://schemas.microsoft.com/office/powerpoint/2010/main" val="1289246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Collision Handling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2029767"/>
                <a:ext cx="8915400" cy="4582048"/>
              </a:xfrm>
            </p:spPr>
            <p:txBody>
              <a:bodyPr>
                <a:normAutofit/>
              </a:bodyPr>
              <a:lstStyle/>
              <a:p>
                <a:pPr fontAlgn="base"/>
                <a:r>
                  <a:rPr lang="en-US" sz="2400" dirty="0">
                    <a:solidFill>
                      <a:srgbClr val="0070C0"/>
                    </a:solidFill>
                  </a:rPr>
                  <a:t>Open Addressing </a:t>
                </a:r>
                <a:r>
                  <a:rPr lang="en-US" sz="2400" dirty="0">
                    <a:solidFill>
                      <a:schemeClr val="tx1"/>
                    </a:solidFill>
                  </a:rPr>
                  <a:t>is done following ways: </a:t>
                </a:r>
              </a:p>
              <a:p>
                <a:pPr lvl="1" fontAlgn="base"/>
                <a:r>
                  <a:rPr lang="en-US" sz="2200" b="1" dirty="0">
                    <a:solidFill>
                      <a:schemeClr val="tx1"/>
                    </a:solidFill>
                  </a:rPr>
                  <a:t>Clustering:</a:t>
                </a:r>
                <a:r>
                  <a:rPr lang="en-US" sz="2200" dirty="0">
                    <a:solidFill>
                      <a:schemeClr val="tx1"/>
                    </a:solidFill>
                  </a:rPr>
                  <a:t> The main problem with linear probing is clustering, many consecutive elements form groups and it starts taking time to find a free slot or to search an element.</a:t>
                </a:r>
              </a:p>
              <a:p>
                <a:pPr lvl="1" fontAlgn="base"/>
                <a:r>
                  <a:rPr lang="en-US" sz="2200" b="1" i="1" dirty="0">
                    <a:solidFill>
                      <a:schemeClr val="tx1"/>
                    </a:solidFill>
                  </a:rPr>
                  <a:t>b) Quadratic Probing</a:t>
                </a:r>
                <a:r>
                  <a:rPr lang="en-US" sz="2200" dirty="0">
                    <a:solidFill>
                      <a:schemeClr val="tx1"/>
                    </a:solidFill>
                  </a:rPr>
                  <a:t> We look for </a:t>
                </a:r>
                <a14:m>
                  <m:oMath xmlns:m="http://schemas.openxmlformats.org/officeDocument/2006/math">
                    <m:sSup>
                      <m:sSupPr>
                        <m:ctrlPr>
                          <a:rPr lang="mr-IN" sz="2400" b="1" i="1" smtClean="0">
                            <a:solidFill>
                              <a:srgbClr val="00B0F0"/>
                            </a:solidFill>
                            <a:latin typeface="Cambria Math" panose="02040503050406030204" pitchFamily="18" charset="0"/>
                          </a:rPr>
                        </m:ctrlPr>
                      </m:sSupPr>
                      <m:e>
                        <m:r>
                          <a:rPr lang="en-US" sz="2400" b="1" i="1" smtClean="0">
                            <a:solidFill>
                              <a:srgbClr val="00B0F0"/>
                            </a:solidFill>
                            <a:latin typeface="Cambria Math" charset="0"/>
                          </a:rPr>
                          <m:t>𝒊</m:t>
                        </m:r>
                      </m:e>
                      <m:sup>
                        <m:r>
                          <a:rPr lang="en-US" sz="2400" b="1" i="1" smtClean="0">
                            <a:solidFill>
                              <a:srgbClr val="00B0F0"/>
                            </a:solidFill>
                            <a:latin typeface="Cambria Math" charset="0"/>
                          </a:rPr>
                          <m:t>𝟐</m:t>
                        </m:r>
                      </m:sup>
                    </m:sSup>
                    <m:r>
                      <a:rPr lang="en-US" sz="2400" b="1" i="1" smtClean="0">
                        <a:solidFill>
                          <a:schemeClr val="tx1"/>
                        </a:solidFill>
                        <a:latin typeface="Cambria Math" charset="0"/>
                      </a:rPr>
                      <m:t>′</m:t>
                    </m:r>
                    <m:r>
                      <m:rPr>
                        <m:sty m:val="p"/>
                      </m:rPr>
                      <a:rPr lang="en-US" sz="2400" b="0" i="0" smtClean="0">
                        <a:solidFill>
                          <a:schemeClr val="tx1"/>
                        </a:solidFill>
                        <a:latin typeface="Cambria Math" charset="0"/>
                      </a:rPr>
                      <m:t>th</m:t>
                    </m:r>
                  </m:oMath>
                </a14:m>
                <a:r>
                  <a:rPr lang="en-US" sz="2200" dirty="0">
                    <a:solidFill>
                      <a:schemeClr val="tx1"/>
                    </a:solidFill>
                  </a:rPr>
                  <a:t> slot in </a:t>
                </a:r>
                <a14:m>
                  <m:oMath xmlns:m="http://schemas.openxmlformats.org/officeDocument/2006/math">
                    <m:r>
                      <a:rPr lang="en-US" sz="2400" b="1" i="1" smtClean="0">
                        <a:solidFill>
                          <a:srgbClr val="00B0F0"/>
                        </a:solidFill>
                        <a:latin typeface="Cambria Math" charset="0"/>
                      </a:rPr>
                      <m:t>𝒊</m:t>
                    </m:r>
                    <m:r>
                      <a:rPr lang="en-US" sz="2400" b="1" i="1">
                        <a:solidFill>
                          <a:schemeClr val="tx1"/>
                        </a:solidFill>
                        <a:latin typeface="Cambria Math" charset="0"/>
                      </a:rPr>
                      <m:t>′</m:t>
                    </m:r>
                    <m:r>
                      <m:rPr>
                        <m:sty m:val="p"/>
                      </m:rPr>
                      <a:rPr lang="en-US" sz="2400">
                        <a:solidFill>
                          <a:schemeClr val="tx1"/>
                        </a:solidFill>
                        <a:latin typeface="Cambria Math" charset="0"/>
                      </a:rPr>
                      <m:t>th</m:t>
                    </m:r>
                  </m:oMath>
                </a14:m>
                <a:r>
                  <a:rPr lang="en-US" sz="2400" dirty="0">
                    <a:solidFill>
                      <a:schemeClr val="tx1"/>
                    </a:solidFill>
                  </a:rPr>
                  <a:t> </a:t>
                </a:r>
                <a:r>
                  <a:rPr lang="en-US" sz="2200" dirty="0">
                    <a:solidFill>
                      <a:schemeClr val="tx1"/>
                    </a:solidFill>
                  </a:rPr>
                  <a:t>iteration. </a:t>
                </a:r>
              </a:p>
              <a:p>
                <a:pPr lvl="1" fontAlgn="base"/>
                <a:r>
                  <a:rPr lang="en-US" sz="2200" b="1" dirty="0">
                    <a:solidFill>
                      <a:schemeClr val="tx1"/>
                    </a:solidFill>
                  </a:rPr>
                  <a:t>c) Double Hashing</a:t>
                </a:r>
                <a:r>
                  <a:rPr lang="en-US" sz="2200" dirty="0">
                    <a:solidFill>
                      <a:schemeClr val="tx1"/>
                    </a:solidFill>
                  </a:rPr>
                  <a:t> We use another hash function hash2(x) and look for </a:t>
                </a:r>
                <a14:m>
                  <m:oMath xmlns:m="http://schemas.openxmlformats.org/officeDocument/2006/math">
                    <m:r>
                      <a:rPr lang="en-US" sz="2400" b="1" i="1">
                        <a:solidFill>
                          <a:srgbClr val="00B0F0"/>
                        </a:solidFill>
                        <a:latin typeface="Cambria Math" charset="0"/>
                      </a:rPr>
                      <m:t>𝒊</m:t>
                    </m:r>
                    <m:r>
                      <a:rPr lang="en-US" sz="2400" b="1" i="1">
                        <a:solidFill>
                          <a:srgbClr val="00B0F0"/>
                        </a:solidFill>
                        <a:latin typeface="Cambria Math" charset="0"/>
                      </a:rPr>
                      <m:t> </m:t>
                    </m:r>
                  </m:oMath>
                </a14:m>
                <a:r>
                  <a:rPr lang="en-US" sz="2200" dirty="0">
                    <a:solidFill>
                      <a:schemeClr val="tx1"/>
                    </a:solidFill>
                  </a:rPr>
                  <a:t>*hash2(x) slot in </a:t>
                </a:r>
                <a14:m>
                  <m:oMath xmlns:m="http://schemas.openxmlformats.org/officeDocument/2006/math">
                    <m:r>
                      <a:rPr lang="en-US" sz="2400" b="1" i="1">
                        <a:solidFill>
                          <a:srgbClr val="00B0F0"/>
                        </a:solidFill>
                        <a:latin typeface="Cambria Math" charset="0"/>
                      </a:rPr>
                      <m:t>𝒊</m:t>
                    </m:r>
                    <m:r>
                      <a:rPr lang="en-US" sz="2400" b="1" i="1">
                        <a:solidFill>
                          <a:prstClr val="black"/>
                        </a:solidFill>
                        <a:latin typeface="Cambria Math" charset="0"/>
                      </a:rPr>
                      <m:t>′</m:t>
                    </m:r>
                    <m:r>
                      <m:rPr>
                        <m:sty m:val="p"/>
                      </m:rPr>
                      <a:rPr lang="en-US" sz="2400">
                        <a:solidFill>
                          <a:prstClr val="black"/>
                        </a:solidFill>
                        <a:latin typeface="Cambria Math" charset="0"/>
                      </a:rPr>
                      <m:t>th</m:t>
                    </m:r>
                  </m:oMath>
                </a14:m>
                <a:r>
                  <a:rPr lang="en-US" sz="2400" dirty="0">
                    <a:solidFill>
                      <a:prstClr val="black"/>
                    </a:solidFill>
                  </a:rPr>
                  <a:t> </a:t>
                </a:r>
                <a:r>
                  <a:rPr lang="en-US" sz="2200" dirty="0">
                    <a:solidFill>
                      <a:schemeClr val="tx1"/>
                    </a:solidFill>
                  </a:rPr>
                  <a:t>rotation. </a:t>
                </a:r>
                <a:br>
                  <a:rPr lang="en-US" sz="2000" dirty="0">
                    <a:solidFill>
                      <a:schemeClr val="tx1"/>
                    </a:solidFill>
                  </a:rPr>
                </a:br>
                <a:endParaRPr lang="en-US" sz="20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2029767"/>
                <a:ext cx="8915400" cy="4582048"/>
              </a:xfrm>
              <a:blipFill rotWithShape="0">
                <a:blip r:embed="rId2"/>
                <a:stretch>
                  <a:fillRect l="-958" t="-1064"/>
                </a:stretch>
              </a:blipFill>
            </p:spPr>
            <p:txBody>
              <a:bodyPr/>
              <a:lstStyle/>
              <a:p>
                <a:r>
                  <a:rPr lang="en-US">
                    <a:noFill/>
                  </a:rPr>
                  <a:t> </a:t>
                </a:r>
              </a:p>
            </p:txBody>
          </p:sp>
        </mc:Fallback>
      </mc:AlternateContent>
    </p:spTree>
    <p:extLst>
      <p:ext uri="{BB962C8B-B14F-4D97-AF65-F5344CB8AC3E}">
        <p14:creationId xmlns:p14="http://schemas.microsoft.com/office/powerpoint/2010/main" val="6384801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Collision Handling</a:t>
            </a:r>
            <a:endParaRPr lang="en-US" dirty="0"/>
          </a:p>
        </p:txBody>
      </p:sp>
      <p:sp>
        <p:nvSpPr>
          <p:cNvPr id="3" name="Content Placeholder 2"/>
          <p:cNvSpPr>
            <a:spLocks noGrp="1"/>
          </p:cNvSpPr>
          <p:nvPr>
            <p:ph idx="1"/>
          </p:nvPr>
        </p:nvSpPr>
        <p:spPr>
          <a:xfrm>
            <a:off x="2589212" y="2029767"/>
            <a:ext cx="8915400" cy="4582048"/>
          </a:xfrm>
        </p:spPr>
        <p:txBody>
          <a:bodyPr>
            <a:normAutofit/>
          </a:bodyPr>
          <a:lstStyle/>
          <a:p>
            <a:pPr fontAlgn="base"/>
            <a:r>
              <a:rPr lang="en-US" sz="2400" b="1" dirty="0">
                <a:solidFill>
                  <a:srgbClr val="0070C0"/>
                </a:solidFill>
              </a:rPr>
              <a:t>Open Addressing </a:t>
            </a:r>
            <a:r>
              <a:rPr lang="en-US" sz="2400" b="1" dirty="0">
                <a:solidFill>
                  <a:schemeClr val="tx1"/>
                </a:solidFill>
              </a:rPr>
              <a:t>(Closed Hashing):</a:t>
            </a:r>
          </a:p>
          <a:p>
            <a:pPr lvl="1" fontAlgn="base"/>
            <a:r>
              <a:rPr lang="en-US" sz="2200" dirty="0">
                <a:solidFill>
                  <a:schemeClr val="tx1"/>
                </a:solidFill>
              </a:rPr>
              <a:t>Comparison of above three:</a:t>
            </a:r>
          </a:p>
          <a:p>
            <a:pPr lvl="2" fontAlgn="base"/>
            <a:r>
              <a:rPr lang="en-US" sz="2200" dirty="0">
                <a:solidFill>
                  <a:schemeClr val="tx1"/>
                </a:solidFill>
              </a:rPr>
              <a:t>Linear probing has the best cache performance, but suffers from clustering. One more advantage of Linear probing is easy to compute.</a:t>
            </a:r>
          </a:p>
          <a:p>
            <a:pPr lvl="2" fontAlgn="base"/>
            <a:r>
              <a:rPr lang="en-US" sz="2200" dirty="0">
                <a:solidFill>
                  <a:schemeClr val="tx1"/>
                </a:solidFill>
              </a:rPr>
              <a:t>Quadratic probing lies between the two in terms of cache performance and clustering.</a:t>
            </a:r>
          </a:p>
          <a:p>
            <a:pPr lvl="2" fontAlgn="base"/>
            <a:r>
              <a:rPr lang="en-US" sz="2200" dirty="0">
                <a:solidFill>
                  <a:schemeClr val="tx1"/>
                </a:solidFill>
              </a:rPr>
              <a:t>Double hashing has poor cache performance but no clustering. Double hashing requires more computation time as two hash functions need to be computed.</a:t>
            </a:r>
            <a:br>
              <a:rPr lang="en-US" sz="1800" dirty="0">
                <a:solidFill>
                  <a:schemeClr val="tx1"/>
                </a:solidFill>
              </a:rPr>
            </a:br>
            <a:endParaRPr lang="en-US" sz="1800" dirty="0">
              <a:solidFill>
                <a:schemeClr val="tx1"/>
              </a:solidFill>
            </a:endParaRPr>
          </a:p>
        </p:txBody>
      </p:sp>
    </p:spTree>
    <p:extLst>
      <p:ext uri="{BB962C8B-B14F-4D97-AF65-F5344CB8AC3E}">
        <p14:creationId xmlns:p14="http://schemas.microsoft.com/office/powerpoint/2010/main" val="7397094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Collision Handling</a:t>
            </a:r>
            <a:endParaRPr lang="en-US" dirty="0"/>
          </a:p>
        </p:txBody>
      </p:sp>
      <p:sp>
        <p:nvSpPr>
          <p:cNvPr id="3" name="Content Placeholder 2"/>
          <p:cNvSpPr>
            <a:spLocks noGrp="1"/>
          </p:cNvSpPr>
          <p:nvPr>
            <p:ph idx="1"/>
          </p:nvPr>
        </p:nvSpPr>
        <p:spPr>
          <a:xfrm>
            <a:off x="2589212" y="2029767"/>
            <a:ext cx="8915400" cy="4582048"/>
          </a:xfrm>
        </p:spPr>
        <p:txBody>
          <a:bodyPr>
            <a:normAutofit/>
          </a:bodyPr>
          <a:lstStyle/>
          <a:p>
            <a:pPr fontAlgn="base"/>
            <a:r>
              <a:rPr lang="en-US" sz="2400" b="1" dirty="0">
                <a:solidFill>
                  <a:srgbClr val="0070C0"/>
                </a:solidFill>
              </a:rPr>
              <a:t>Open Addressing </a:t>
            </a:r>
            <a:r>
              <a:rPr lang="en-US" sz="2400" b="1" dirty="0">
                <a:solidFill>
                  <a:schemeClr val="tx1"/>
                </a:solidFill>
              </a:rPr>
              <a:t>(Closed Hashing):</a:t>
            </a:r>
          </a:p>
          <a:p>
            <a:pPr lvl="1" fontAlgn="base"/>
            <a:r>
              <a:rPr lang="en-US" sz="2200" b="1" dirty="0">
                <a:solidFill>
                  <a:schemeClr val="tx1"/>
                </a:solidFill>
              </a:rPr>
              <a:t>Advantages/Pros of Open Addressing:</a:t>
            </a:r>
          </a:p>
          <a:p>
            <a:pPr lvl="2" fontAlgn="base"/>
            <a:r>
              <a:rPr lang="en-US" sz="2200" dirty="0">
                <a:solidFill>
                  <a:schemeClr val="tx1"/>
                </a:solidFill>
              </a:rPr>
              <a:t>1) Open addressing provides better cache performance as everything is stored in same table.</a:t>
            </a:r>
          </a:p>
          <a:p>
            <a:pPr lvl="2" fontAlgn="base"/>
            <a:r>
              <a:rPr lang="en-US" sz="2200" dirty="0">
                <a:solidFill>
                  <a:schemeClr val="tx1"/>
                </a:solidFill>
              </a:rPr>
              <a:t>2) In Open addressing, a slot can be used even if an input doesn’t map to it.</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19070972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Hash Table Implementation</a:t>
            </a:r>
          </a:p>
        </p:txBody>
      </p:sp>
      <p:sp>
        <p:nvSpPr>
          <p:cNvPr id="3" name="Content Placeholder 2"/>
          <p:cNvSpPr>
            <a:spLocks noGrp="1"/>
          </p:cNvSpPr>
          <p:nvPr>
            <p:ph idx="1"/>
          </p:nvPr>
        </p:nvSpPr>
        <p:spPr>
          <a:xfrm>
            <a:off x="2589212" y="1416817"/>
            <a:ext cx="8915400" cy="5255287"/>
          </a:xfrm>
        </p:spPr>
        <p:txBody>
          <a:bodyPr>
            <a:noAutofit/>
          </a:bodyPr>
          <a:lstStyle/>
          <a:p>
            <a:pPr marL="0" indent="0">
              <a:buNone/>
            </a:pPr>
            <a:r>
              <a:rPr lang="en-US" sz="2200" i="1" dirty="0">
                <a:solidFill>
                  <a:schemeClr val="tx1"/>
                </a:solidFill>
              </a:rPr>
              <a:t>c</a:t>
            </a:r>
            <a:r>
              <a:rPr lang="mr-IN" sz="2200" i="1" dirty="0" err="1">
                <a:solidFill>
                  <a:schemeClr val="tx1"/>
                </a:solidFill>
              </a:rPr>
              <a:t>lass</a:t>
            </a:r>
            <a:r>
              <a:rPr lang="en-US" sz="2200" i="1" dirty="0">
                <a:solidFill>
                  <a:schemeClr val="tx1"/>
                </a:solidFill>
              </a:rPr>
              <a:t> </a:t>
            </a:r>
            <a:r>
              <a:rPr lang="mr-IN" sz="2200" b="1" i="1" dirty="0" err="1">
                <a:solidFill>
                  <a:schemeClr val="tx1"/>
                </a:solidFill>
              </a:rPr>
              <a:t>Entry</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string</a:t>
            </a:r>
            <a:r>
              <a:rPr lang="mr-IN" sz="2200" i="1" dirty="0">
                <a:solidFill>
                  <a:schemeClr val="tx1"/>
                </a:solidFill>
              </a:rPr>
              <a:t> </a:t>
            </a:r>
            <a:r>
              <a:rPr lang="mr-IN" sz="2200" i="1" dirty="0" err="1">
                <a:solidFill>
                  <a:schemeClr val="tx1"/>
                </a:solidFill>
              </a:rPr>
              <a:t>key</a:t>
            </a:r>
            <a:r>
              <a:rPr lang="mr-IN" sz="2200" i="1" dirty="0">
                <a:solidFill>
                  <a:schemeClr val="tx1"/>
                </a:solidFill>
              </a:rPr>
              <a:t>;</a:t>
            </a:r>
            <a:endParaRPr lang="en-US" sz="2200" i="1" dirty="0">
              <a:solidFill>
                <a:schemeClr val="tx1"/>
              </a:solidFill>
            </a:endParaRPr>
          </a:p>
          <a:p>
            <a:pPr marL="0" indent="0">
              <a:buNone/>
            </a:pPr>
            <a:r>
              <a:rPr lang="en-US" sz="2200" i="1" dirty="0">
                <a:solidFill>
                  <a:schemeClr val="tx1"/>
                </a:solidFill>
              </a:rPr>
              <a:t>		</a:t>
            </a:r>
            <a:r>
              <a:rPr lang="en-US" sz="2200" i="1" dirty="0" err="1">
                <a:solidFill>
                  <a:schemeClr val="tx1"/>
                </a:solidFill>
              </a:rPr>
              <a:t>int</a:t>
            </a:r>
            <a:r>
              <a:rPr lang="mr-IN" sz="2200" i="1" dirty="0">
                <a:solidFill>
                  <a:schemeClr val="tx1"/>
                </a:solidFill>
              </a:rPr>
              <a:t> </a:t>
            </a:r>
            <a:r>
              <a:rPr lang="en-US" sz="2200" i="1" dirty="0">
                <a:solidFill>
                  <a:schemeClr val="tx1"/>
                </a:solidFill>
              </a:rPr>
              <a:t>value</a:t>
            </a:r>
            <a:r>
              <a:rPr lang="mr-IN" sz="2200" i="1" dirty="0">
                <a:solidFill>
                  <a:schemeClr val="tx1"/>
                </a:solidFill>
              </a:rPr>
              <a:t>;</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public</a:t>
            </a:r>
            <a:r>
              <a:rPr lang="mr-IN" sz="2200" i="1" dirty="0">
                <a:solidFill>
                  <a:schemeClr val="tx1"/>
                </a:solidFill>
              </a:rPr>
              <a:t>:</a:t>
            </a:r>
            <a:endParaRPr lang="en-US" sz="2200" i="1" dirty="0">
              <a:solidFill>
                <a:schemeClr val="tx1"/>
              </a:solidFill>
            </a:endParaRPr>
          </a:p>
          <a:p>
            <a:pPr marL="0" indent="0">
              <a:buNone/>
            </a:pPr>
            <a:r>
              <a:rPr lang="en-US" sz="2200" i="1" dirty="0">
                <a:solidFill>
                  <a:schemeClr val="tx1"/>
                </a:solidFill>
              </a:rPr>
              <a:t>		</a:t>
            </a:r>
            <a:r>
              <a:rPr lang="mr-IN" sz="2200" b="1" i="1" dirty="0" err="1">
                <a:solidFill>
                  <a:schemeClr val="tx1"/>
                </a:solidFill>
              </a:rPr>
              <a:t>Entry</a:t>
            </a:r>
            <a:r>
              <a:rPr lang="mr-IN" sz="2200" i="1" dirty="0">
                <a:solidFill>
                  <a:schemeClr val="tx1"/>
                </a:solidFill>
              </a:rPr>
              <a:t>(</a:t>
            </a:r>
            <a:r>
              <a:rPr lang="en-US" sz="2200" i="1" dirty="0">
                <a:solidFill>
                  <a:schemeClr val="tx1"/>
                </a:solidFill>
              </a:rPr>
              <a:t>string</a:t>
            </a:r>
            <a:r>
              <a:rPr lang="mr-IN" sz="2200" i="1" dirty="0">
                <a:solidFill>
                  <a:schemeClr val="tx1"/>
                </a:solidFill>
              </a:rPr>
              <a:t> </a:t>
            </a:r>
            <a:r>
              <a:rPr lang="mr-IN" sz="2200" i="1" dirty="0" err="1">
                <a:solidFill>
                  <a:schemeClr val="tx1"/>
                </a:solidFill>
              </a:rPr>
              <a:t>key</a:t>
            </a:r>
            <a:r>
              <a:rPr lang="mr-IN" sz="2200" i="1" dirty="0">
                <a:solidFill>
                  <a:schemeClr val="tx1"/>
                </a:solidFill>
              </a:rPr>
              <a:t>, </a:t>
            </a:r>
            <a:r>
              <a:rPr lang="mr-IN" sz="2200" i="1" dirty="0" err="1">
                <a:solidFill>
                  <a:schemeClr val="tx1"/>
                </a:solidFill>
              </a:rPr>
              <a:t>int</a:t>
            </a:r>
            <a:r>
              <a:rPr lang="mr-IN" sz="2200" i="1" dirty="0">
                <a:solidFill>
                  <a:schemeClr val="tx1"/>
                </a:solidFill>
              </a:rPr>
              <a:t> </a:t>
            </a:r>
            <a:r>
              <a:rPr lang="mr-IN" sz="2200" i="1" dirty="0" err="1">
                <a:solidFill>
                  <a:schemeClr val="tx1"/>
                </a:solidFill>
              </a:rPr>
              <a:t>value</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this</a:t>
            </a:r>
            <a:r>
              <a:rPr lang="mr-IN" sz="2200" i="1" dirty="0">
                <a:solidFill>
                  <a:schemeClr val="tx1"/>
                </a:solidFill>
              </a:rPr>
              <a:t>-&gt;</a:t>
            </a:r>
            <a:r>
              <a:rPr lang="mr-IN" sz="2200" i="1" dirty="0" err="1">
                <a:solidFill>
                  <a:schemeClr val="tx1"/>
                </a:solidFill>
              </a:rPr>
              <a:t>key</a:t>
            </a:r>
            <a:r>
              <a:rPr lang="mr-IN" sz="2200" i="1" dirty="0">
                <a:solidFill>
                  <a:schemeClr val="tx1"/>
                </a:solidFill>
              </a:rPr>
              <a:t> = </a:t>
            </a:r>
            <a:r>
              <a:rPr lang="mr-IN" sz="2200" i="1" dirty="0" err="1">
                <a:solidFill>
                  <a:schemeClr val="tx1"/>
                </a:solidFill>
              </a:rPr>
              <a:t>key</a:t>
            </a:r>
            <a:r>
              <a:rPr lang="mr-IN" sz="2200" i="1" dirty="0">
                <a:solidFill>
                  <a:schemeClr val="tx1"/>
                </a:solidFill>
              </a:rPr>
              <a:t>;</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this</a:t>
            </a:r>
            <a:r>
              <a:rPr lang="mr-IN" sz="2200" i="1" dirty="0">
                <a:solidFill>
                  <a:schemeClr val="tx1"/>
                </a:solidFill>
              </a:rPr>
              <a:t>-&gt;</a:t>
            </a:r>
            <a:r>
              <a:rPr lang="mr-IN" sz="2200" i="1" dirty="0" err="1">
                <a:solidFill>
                  <a:schemeClr val="tx1"/>
                </a:solidFill>
              </a:rPr>
              <a:t>value</a:t>
            </a:r>
            <a:r>
              <a:rPr lang="mr-IN" sz="2200" i="1" dirty="0">
                <a:solidFill>
                  <a:schemeClr val="tx1"/>
                </a:solidFill>
              </a:rPr>
              <a:t> = </a:t>
            </a:r>
            <a:r>
              <a:rPr lang="mr-IN" sz="2200" i="1" dirty="0" err="1">
                <a:solidFill>
                  <a:schemeClr val="tx1"/>
                </a:solidFill>
              </a:rPr>
              <a:t>value</a:t>
            </a:r>
            <a:r>
              <a:rPr lang="mr-IN" sz="2200" i="1" dirty="0">
                <a:solidFill>
                  <a:schemeClr val="tx1"/>
                </a:solidFill>
              </a:rPr>
              <a:t>;</a:t>
            </a:r>
            <a:endParaRPr lang="en-US" sz="2200" i="1" dirty="0">
              <a:solidFill>
                <a:schemeClr val="tx1"/>
              </a:solidFill>
            </a:endParaRPr>
          </a:p>
          <a:p>
            <a:pPr marL="0" indent="0">
              <a:buNone/>
            </a:pPr>
            <a:r>
              <a:rPr lang="en-US" sz="2200" i="1" dirty="0">
                <a:solidFill>
                  <a:schemeClr val="tx1"/>
                </a:solidFill>
              </a:rPr>
              <a:t>		</a:t>
            </a:r>
            <a:r>
              <a:rPr lang="mr-IN" sz="2200" i="1" dirty="0">
                <a:solidFill>
                  <a:schemeClr val="tx1"/>
                </a:solidFill>
              </a:rPr>
              <a:t>}</a:t>
            </a:r>
            <a:endParaRPr lang="en-US" sz="2200" i="1" dirty="0">
              <a:solidFill>
                <a:schemeClr val="tx1"/>
              </a:solidFill>
            </a:endParaRPr>
          </a:p>
          <a:p>
            <a:pPr marL="0" indent="0">
              <a:buNone/>
            </a:pPr>
            <a:r>
              <a:rPr lang="en-US" sz="2200" i="1" dirty="0">
                <a:solidFill>
                  <a:schemeClr val="tx1"/>
                </a:solidFill>
              </a:rPr>
              <a:t>		string</a:t>
            </a:r>
            <a:r>
              <a:rPr lang="mr-IN" sz="2200" i="1" dirty="0">
                <a:solidFill>
                  <a:schemeClr val="tx1"/>
                </a:solidFill>
              </a:rPr>
              <a:t> </a:t>
            </a:r>
            <a:r>
              <a:rPr lang="mr-IN" sz="2200" i="1" dirty="0" err="1">
                <a:solidFill>
                  <a:schemeClr val="tx1"/>
                </a:solidFill>
              </a:rPr>
              <a:t>getKey</a:t>
            </a:r>
            <a:r>
              <a:rPr lang="mr-IN" sz="2200" i="1" dirty="0">
                <a:solidFill>
                  <a:schemeClr val="tx1"/>
                </a:solidFill>
              </a:rPr>
              <a:t>() {</a:t>
            </a:r>
            <a:r>
              <a:rPr lang="en-US" sz="2200" i="1" dirty="0">
                <a:solidFill>
                  <a:schemeClr val="tx1"/>
                </a:solidFill>
              </a:rPr>
              <a:t> </a:t>
            </a:r>
            <a:r>
              <a:rPr lang="mr-IN" sz="2200" i="1" dirty="0" err="1">
                <a:solidFill>
                  <a:schemeClr val="tx1"/>
                </a:solidFill>
              </a:rPr>
              <a:t>return</a:t>
            </a:r>
            <a:r>
              <a:rPr lang="mr-IN" sz="2200" i="1" dirty="0">
                <a:solidFill>
                  <a:schemeClr val="tx1"/>
                </a:solidFill>
              </a:rPr>
              <a:t> </a:t>
            </a:r>
            <a:r>
              <a:rPr lang="mr-IN" sz="2200" i="1" dirty="0" err="1">
                <a:solidFill>
                  <a:schemeClr val="tx1"/>
                </a:solidFill>
              </a:rPr>
              <a:t>key</a:t>
            </a:r>
            <a:r>
              <a:rPr lang="mr-IN" sz="2200" i="1" dirty="0">
                <a:solidFill>
                  <a:schemeClr val="tx1"/>
                </a:solidFill>
              </a:rPr>
              <a:t>;</a:t>
            </a:r>
            <a:r>
              <a:rPr lang="en-US" sz="2200" i="1" dirty="0">
                <a:solidFill>
                  <a:schemeClr val="tx1"/>
                </a:solidFill>
              </a:rPr>
              <a:t> </a:t>
            </a:r>
            <a:r>
              <a:rPr lang="mr-IN" sz="2200" i="1" dirty="0">
                <a:solidFill>
                  <a:schemeClr val="tx1"/>
                </a:solidFill>
              </a:rPr>
              <a:t>}</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int</a:t>
            </a:r>
            <a:r>
              <a:rPr lang="mr-IN" sz="2200" i="1" dirty="0">
                <a:solidFill>
                  <a:schemeClr val="tx1"/>
                </a:solidFill>
              </a:rPr>
              <a:t> </a:t>
            </a:r>
            <a:r>
              <a:rPr lang="mr-IN" sz="2200" i="1" dirty="0" err="1">
                <a:solidFill>
                  <a:schemeClr val="tx1"/>
                </a:solidFill>
              </a:rPr>
              <a:t>getValue</a:t>
            </a:r>
            <a:r>
              <a:rPr lang="mr-IN" sz="2200" i="1" dirty="0">
                <a:solidFill>
                  <a:schemeClr val="tx1"/>
                </a:solidFill>
              </a:rPr>
              <a:t>() {</a:t>
            </a:r>
            <a:r>
              <a:rPr lang="en-US" sz="2200" i="1" dirty="0">
                <a:solidFill>
                  <a:schemeClr val="tx1"/>
                </a:solidFill>
              </a:rPr>
              <a:t> </a:t>
            </a:r>
            <a:r>
              <a:rPr lang="mr-IN" sz="2200" i="1" dirty="0">
                <a:solidFill>
                  <a:schemeClr val="tx1"/>
                </a:solidFill>
              </a:rPr>
              <a:t> </a:t>
            </a:r>
            <a:r>
              <a:rPr lang="mr-IN" sz="2200" i="1" dirty="0" err="1">
                <a:solidFill>
                  <a:schemeClr val="tx1"/>
                </a:solidFill>
              </a:rPr>
              <a:t>return</a:t>
            </a:r>
            <a:r>
              <a:rPr lang="mr-IN" sz="2200" i="1" dirty="0">
                <a:solidFill>
                  <a:schemeClr val="tx1"/>
                </a:solidFill>
              </a:rPr>
              <a:t> </a:t>
            </a:r>
            <a:r>
              <a:rPr lang="mr-IN" sz="2200" i="1" dirty="0" err="1">
                <a:solidFill>
                  <a:schemeClr val="tx1"/>
                </a:solidFill>
              </a:rPr>
              <a:t>value</a:t>
            </a:r>
            <a:r>
              <a:rPr lang="mr-IN" sz="2200" i="1" dirty="0">
                <a:solidFill>
                  <a:schemeClr val="tx1"/>
                </a:solidFill>
              </a:rPr>
              <a:t>;</a:t>
            </a:r>
            <a:r>
              <a:rPr lang="en-US" sz="2200" i="1" dirty="0">
                <a:solidFill>
                  <a:schemeClr val="tx1"/>
                </a:solidFill>
              </a:rPr>
              <a:t> </a:t>
            </a:r>
            <a:r>
              <a:rPr lang="mr-IN" sz="2200" i="1" dirty="0">
                <a:solidFill>
                  <a:schemeClr val="tx1"/>
                </a:solidFill>
              </a:rPr>
              <a:t>}</a:t>
            </a:r>
            <a:endParaRPr lang="en-US" sz="2200" i="1" dirty="0">
              <a:solidFill>
                <a:schemeClr val="tx1"/>
              </a:solidFill>
            </a:endParaRPr>
          </a:p>
          <a:p>
            <a:pPr marL="0" indent="0">
              <a:buNone/>
            </a:pPr>
            <a:r>
              <a:rPr lang="mr-IN" sz="2200" i="1" dirty="0">
                <a:solidFill>
                  <a:schemeClr val="tx1"/>
                </a:solidFill>
              </a:rPr>
              <a:t>};</a:t>
            </a:r>
            <a:endParaRPr lang="en-US" sz="2200" i="1" dirty="0">
              <a:solidFill>
                <a:schemeClr val="tx1"/>
              </a:solidFill>
            </a:endParaRPr>
          </a:p>
        </p:txBody>
      </p:sp>
    </p:spTree>
    <p:extLst>
      <p:ext uri="{BB962C8B-B14F-4D97-AF65-F5344CB8AC3E}">
        <p14:creationId xmlns:p14="http://schemas.microsoft.com/office/powerpoint/2010/main" val="15315822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Hash Table Implementation</a:t>
            </a:r>
          </a:p>
        </p:txBody>
      </p:sp>
      <p:sp>
        <p:nvSpPr>
          <p:cNvPr id="3" name="Content Placeholder 2"/>
          <p:cNvSpPr>
            <a:spLocks noGrp="1"/>
          </p:cNvSpPr>
          <p:nvPr>
            <p:ph idx="1"/>
          </p:nvPr>
        </p:nvSpPr>
        <p:spPr>
          <a:xfrm>
            <a:off x="2589212" y="1818752"/>
            <a:ext cx="8915400" cy="4853352"/>
          </a:xfrm>
        </p:spPr>
        <p:txBody>
          <a:bodyPr>
            <a:noAutofit/>
          </a:bodyPr>
          <a:lstStyle/>
          <a:p>
            <a:pPr marL="0" indent="0">
              <a:buNone/>
            </a:pPr>
            <a:r>
              <a:rPr lang="mr-IN" sz="2200" i="1" dirty="0" err="1">
                <a:solidFill>
                  <a:schemeClr val="tx1"/>
                </a:solidFill>
              </a:rPr>
              <a:t>class</a:t>
            </a:r>
            <a:r>
              <a:rPr lang="mr-IN" sz="2200" i="1" dirty="0">
                <a:solidFill>
                  <a:schemeClr val="tx1"/>
                </a:solidFill>
              </a:rPr>
              <a:t> </a:t>
            </a:r>
            <a:r>
              <a:rPr lang="mr-IN" sz="2200" b="1" i="1" dirty="0" err="1">
                <a:solidFill>
                  <a:schemeClr val="tx1"/>
                </a:solidFill>
              </a:rPr>
              <a:t>HashMap</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Entry</a:t>
            </a:r>
            <a:r>
              <a:rPr lang="mr-IN" sz="2200" i="1" dirty="0">
                <a:solidFill>
                  <a:schemeClr val="tx1"/>
                </a:solidFill>
              </a:rPr>
              <a:t> **</a:t>
            </a:r>
            <a:r>
              <a:rPr lang="mr-IN" sz="2200" i="1" dirty="0" err="1">
                <a:solidFill>
                  <a:schemeClr val="tx1"/>
                </a:solidFill>
              </a:rPr>
              <a:t>table</a:t>
            </a:r>
            <a:r>
              <a:rPr lang="mr-IN" sz="2200" i="1" dirty="0">
                <a:solidFill>
                  <a:schemeClr val="tx1"/>
                </a:solidFill>
              </a:rPr>
              <a:t>;</a:t>
            </a:r>
            <a:endParaRPr lang="en-US" sz="2200" i="1" dirty="0">
              <a:solidFill>
                <a:schemeClr val="tx1"/>
              </a:solidFill>
            </a:endParaRPr>
          </a:p>
          <a:p>
            <a:pPr marL="0" indent="0">
              <a:buNone/>
            </a:pPr>
            <a:r>
              <a:rPr lang="en-US" sz="2200" i="1" dirty="0">
                <a:solidFill>
                  <a:schemeClr val="tx1"/>
                </a:solidFill>
              </a:rPr>
              <a:t>	</a:t>
            </a:r>
            <a:r>
              <a:rPr lang="en-US" sz="2200" i="1" dirty="0" err="1">
                <a:solidFill>
                  <a:schemeClr val="tx1"/>
                </a:solidFill>
              </a:rPr>
              <a:t>int</a:t>
            </a:r>
            <a:r>
              <a:rPr lang="en-US" sz="2200" i="1" dirty="0">
                <a:solidFill>
                  <a:schemeClr val="tx1"/>
                </a:solidFill>
              </a:rPr>
              <a:t> size;</a:t>
            </a:r>
          </a:p>
          <a:p>
            <a:pPr marL="0" indent="0">
              <a:buNone/>
            </a:pPr>
            <a:r>
              <a:rPr lang="en-US" sz="2200" i="1" dirty="0">
                <a:solidFill>
                  <a:schemeClr val="tx1"/>
                </a:solidFill>
              </a:rPr>
              <a:t>  </a:t>
            </a:r>
            <a:r>
              <a:rPr lang="mr-IN" sz="2200" i="1" dirty="0" err="1">
                <a:solidFill>
                  <a:schemeClr val="tx1"/>
                </a:solidFill>
              </a:rPr>
              <a:t>public</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b="1" i="1" dirty="0" err="1">
                <a:solidFill>
                  <a:schemeClr val="tx1"/>
                </a:solidFill>
              </a:rPr>
              <a:t>HashMap</a:t>
            </a:r>
            <a:r>
              <a:rPr lang="mr-IN" sz="2200" i="1" dirty="0">
                <a:solidFill>
                  <a:schemeClr val="tx1"/>
                </a:solidFill>
              </a:rPr>
              <a:t>(</a:t>
            </a:r>
            <a:r>
              <a:rPr lang="en-US" sz="2200" i="1" dirty="0" err="1">
                <a:solidFill>
                  <a:schemeClr val="tx1"/>
                </a:solidFill>
              </a:rPr>
              <a:t>int</a:t>
            </a:r>
            <a:r>
              <a:rPr lang="en-US" sz="2200" i="1" dirty="0">
                <a:solidFill>
                  <a:schemeClr val="tx1"/>
                </a:solidFill>
              </a:rPr>
              <a:t> size</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this-&gt;size = size;</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table</a:t>
            </a:r>
            <a:r>
              <a:rPr lang="mr-IN" sz="2200" i="1" dirty="0">
                <a:solidFill>
                  <a:schemeClr val="tx1"/>
                </a:solidFill>
              </a:rPr>
              <a:t> = </a:t>
            </a:r>
            <a:r>
              <a:rPr lang="mr-IN" sz="2200" i="1" dirty="0" err="1">
                <a:solidFill>
                  <a:schemeClr val="tx1"/>
                </a:solidFill>
              </a:rPr>
              <a:t>new</a:t>
            </a:r>
            <a:r>
              <a:rPr lang="mr-IN" sz="2200" i="1" dirty="0">
                <a:solidFill>
                  <a:schemeClr val="tx1"/>
                </a:solidFill>
              </a:rPr>
              <a:t> </a:t>
            </a:r>
            <a:r>
              <a:rPr lang="mr-IN" sz="2200" i="1" dirty="0" err="1">
                <a:solidFill>
                  <a:schemeClr val="tx1"/>
                </a:solidFill>
              </a:rPr>
              <a:t>Entry</a:t>
            </a:r>
            <a:r>
              <a:rPr lang="mr-IN" sz="2200" i="1" dirty="0">
                <a:solidFill>
                  <a:schemeClr val="tx1"/>
                </a:solidFill>
              </a:rPr>
              <a:t>*[</a:t>
            </a:r>
            <a:r>
              <a:rPr lang="en-US" sz="2200" i="1" dirty="0">
                <a:solidFill>
                  <a:schemeClr val="tx1"/>
                </a:solidFill>
              </a:rPr>
              <a:t>size</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for</a:t>
            </a:r>
            <a:r>
              <a:rPr lang="mr-IN" sz="2200" i="1" dirty="0">
                <a:solidFill>
                  <a:schemeClr val="tx1"/>
                </a:solidFill>
              </a:rPr>
              <a:t> (</a:t>
            </a:r>
            <a:r>
              <a:rPr lang="mr-IN" sz="2200" i="1" dirty="0" err="1">
                <a:solidFill>
                  <a:schemeClr val="tx1"/>
                </a:solidFill>
              </a:rPr>
              <a:t>int</a:t>
            </a:r>
            <a:r>
              <a:rPr lang="mr-IN" sz="2200" i="1" dirty="0">
                <a:solidFill>
                  <a:schemeClr val="tx1"/>
                </a:solidFill>
              </a:rPr>
              <a:t> </a:t>
            </a:r>
            <a:r>
              <a:rPr lang="mr-IN" sz="2200" i="1" dirty="0" err="1">
                <a:solidFill>
                  <a:schemeClr val="tx1"/>
                </a:solidFill>
              </a:rPr>
              <a:t>i</a:t>
            </a:r>
            <a:r>
              <a:rPr lang="mr-IN" sz="2200" i="1" dirty="0">
                <a:solidFill>
                  <a:schemeClr val="tx1"/>
                </a:solidFill>
              </a:rPr>
              <a:t> = </a:t>
            </a:r>
            <a:r>
              <a:rPr lang="mr-IN" sz="2200" i="1" dirty="0">
                <a:solidFill>
                  <a:srgbClr val="C00000"/>
                </a:solidFill>
              </a:rPr>
              <a:t>0</a:t>
            </a:r>
            <a:r>
              <a:rPr lang="mr-IN" sz="2200" i="1" dirty="0">
                <a:solidFill>
                  <a:schemeClr val="tx1"/>
                </a:solidFill>
              </a:rPr>
              <a:t>; </a:t>
            </a:r>
            <a:r>
              <a:rPr lang="mr-IN" sz="2200" i="1" dirty="0" err="1">
                <a:solidFill>
                  <a:schemeClr val="tx1"/>
                </a:solidFill>
              </a:rPr>
              <a:t>i</a:t>
            </a:r>
            <a:r>
              <a:rPr lang="mr-IN" sz="2200" i="1" dirty="0">
                <a:solidFill>
                  <a:schemeClr val="tx1"/>
                </a:solidFill>
              </a:rPr>
              <a:t> &lt; </a:t>
            </a:r>
            <a:r>
              <a:rPr lang="en-US" sz="2200" i="1" dirty="0">
                <a:solidFill>
                  <a:schemeClr val="tx1"/>
                </a:solidFill>
              </a:rPr>
              <a:t>size</a:t>
            </a:r>
            <a:r>
              <a:rPr lang="mr-IN" sz="2200" i="1" dirty="0">
                <a:solidFill>
                  <a:schemeClr val="tx1"/>
                </a:solidFill>
              </a:rPr>
              <a:t>; </a:t>
            </a:r>
            <a:r>
              <a:rPr lang="mr-IN" sz="2200" i="1" dirty="0" err="1">
                <a:solidFill>
                  <a:schemeClr val="tx1"/>
                </a:solidFill>
              </a:rPr>
              <a:t>i</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table</a:t>
            </a:r>
            <a:r>
              <a:rPr lang="mr-IN" sz="2200" i="1" dirty="0">
                <a:solidFill>
                  <a:schemeClr val="tx1"/>
                </a:solidFill>
              </a:rPr>
              <a:t>[</a:t>
            </a:r>
            <a:r>
              <a:rPr lang="mr-IN" sz="2200" i="1" dirty="0" err="1">
                <a:solidFill>
                  <a:schemeClr val="tx1"/>
                </a:solidFill>
              </a:rPr>
              <a:t>i</a:t>
            </a:r>
            <a:r>
              <a:rPr lang="mr-IN" sz="2200" i="1" dirty="0">
                <a:solidFill>
                  <a:schemeClr val="tx1"/>
                </a:solidFill>
              </a:rPr>
              <a:t>] = </a:t>
            </a:r>
            <a:r>
              <a:rPr lang="mr-IN" sz="2200" i="1" dirty="0">
                <a:solidFill>
                  <a:srgbClr val="00B0F0"/>
                </a:solidFill>
              </a:rPr>
              <a:t>NULL</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i="1" dirty="0">
                <a:solidFill>
                  <a:schemeClr val="tx1"/>
                </a:solidFill>
              </a:rPr>
              <a:t>}</a:t>
            </a:r>
            <a:endParaRPr lang="en-US" sz="2200" i="1" dirty="0">
              <a:solidFill>
                <a:schemeClr val="tx1"/>
              </a:solidFill>
            </a:endParaRPr>
          </a:p>
        </p:txBody>
      </p:sp>
    </p:spTree>
    <p:extLst>
      <p:ext uri="{BB962C8B-B14F-4D97-AF65-F5344CB8AC3E}">
        <p14:creationId xmlns:p14="http://schemas.microsoft.com/office/powerpoint/2010/main" val="18385976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Hash Table Implementation</a:t>
            </a:r>
          </a:p>
        </p:txBody>
      </p:sp>
      <p:sp>
        <p:nvSpPr>
          <p:cNvPr id="3" name="Content Placeholder 2"/>
          <p:cNvSpPr>
            <a:spLocks noGrp="1"/>
          </p:cNvSpPr>
          <p:nvPr>
            <p:ph idx="1"/>
          </p:nvPr>
        </p:nvSpPr>
        <p:spPr>
          <a:xfrm>
            <a:off x="2589212" y="1905000"/>
            <a:ext cx="9418568" cy="4767104"/>
          </a:xfrm>
        </p:spPr>
        <p:txBody>
          <a:bodyPr>
            <a:noAutofit/>
          </a:bodyPr>
          <a:lstStyle/>
          <a:p>
            <a:pPr marL="0" indent="0">
              <a:buNone/>
            </a:pPr>
            <a:r>
              <a:rPr lang="mr-IN" sz="2200" i="1" dirty="0" err="1">
                <a:solidFill>
                  <a:schemeClr val="tx1"/>
                </a:solidFill>
              </a:rPr>
              <a:t>void</a:t>
            </a:r>
            <a:r>
              <a:rPr lang="mr-IN" sz="2200" i="1" dirty="0">
                <a:solidFill>
                  <a:schemeClr val="tx1"/>
                </a:solidFill>
              </a:rPr>
              <a:t> </a:t>
            </a:r>
            <a:r>
              <a:rPr lang="mr-IN" sz="2200" b="1" i="1" dirty="0" err="1">
                <a:solidFill>
                  <a:schemeClr val="tx1"/>
                </a:solidFill>
              </a:rPr>
              <a:t>put</a:t>
            </a:r>
            <a:r>
              <a:rPr lang="mr-IN" sz="2200" i="1" dirty="0">
                <a:solidFill>
                  <a:schemeClr val="tx1"/>
                </a:solidFill>
              </a:rPr>
              <a:t>(</a:t>
            </a:r>
            <a:r>
              <a:rPr lang="en-US" sz="2200" i="1" dirty="0">
                <a:solidFill>
                  <a:schemeClr val="tx1"/>
                </a:solidFill>
              </a:rPr>
              <a:t>Entry *e</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string key = e-&gt;</a:t>
            </a:r>
            <a:r>
              <a:rPr lang="en-US" sz="2200" i="1" dirty="0" err="1">
                <a:solidFill>
                  <a:schemeClr val="tx1"/>
                </a:solidFill>
              </a:rPr>
              <a:t>getKey</a:t>
            </a:r>
            <a:r>
              <a:rPr lang="en-US" sz="2200" i="1" dirty="0">
                <a:solidFill>
                  <a:schemeClr val="tx1"/>
                </a:solidFill>
              </a:rPr>
              <a:t>();</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int</a:t>
            </a:r>
            <a:r>
              <a:rPr lang="mr-IN" sz="2200" i="1" dirty="0">
                <a:solidFill>
                  <a:schemeClr val="tx1"/>
                </a:solidFill>
              </a:rPr>
              <a:t> </a:t>
            </a:r>
            <a:r>
              <a:rPr lang="mr-IN" sz="2200" i="1" dirty="0" err="1">
                <a:solidFill>
                  <a:schemeClr val="tx1"/>
                </a:solidFill>
              </a:rPr>
              <a:t>index</a:t>
            </a:r>
            <a:r>
              <a:rPr lang="mr-IN" sz="2200" i="1" dirty="0">
                <a:solidFill>
                  <a:schemeClr val="tx1"/>
                </a:solidFill>
              </a:rPr>
              <a:t> = </a:t>
            </a:r>
            <a:r>
              <a:rPr lang="en-US" sz="2200" i="1" dirty="0" err="1">
                <a:solidFill>
                  <a:schemeClr val="tx1"/>
                </a:solidFill>
              </a:rPr>
              <a:t>myHash</a:t>
            </a:r>
            <a:r>
              <a:rPr lang="en-US" sz="2200" i="1" dirty="0">
                <a:solidFill>
                  <a:schemeClr val="tx1"/>
                </a:solidFill>
              </a:rPr>
              <a:t>(key)</a:t>
            </a:r>
            <a:r>
              <a:rPr lang="mr-IN" sz="2200" i="1" dirty="0">
                <a:solidFill>
                  <a:schemeClr val="tx1"/>
                </a:solidFill>
              </a:rPr>
              <a:t> % </a:t>
            </a:r>
            <a:r>
              <a:rPr lang="en-US" sz="2200" i="1" dirty="0">
                <a:solidFill>
                  <a:schemeClr val="tx1"/>
                </a:solidFill>
              </a:rPr>
              <a:t>size</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int</a:t>
            </a:r>
            <a:r>
              <a:rPr lang="mr-IN" sz="2200" i="1" dirty="0">
                <a:solidFill>
                  <a:schemeClr val="tx1"/>
                </a:solidFill>
              </a:rPr>
              <a:t> </a:t>
            </a:r>
            <a:r>
              <a:rPr lang="mr-IN" sz="2200" i="1" dirty="0" err="1">
                <a:solidFill>
                  <a:schemeClr val="tx1"/>
                </a:solidFill>
              </a:rPr>
              <a:t>start</a:t>
            </a:r>
            <a:r>
              <a:rPr lang="en-US" sz="2200" i="1" dirty="0">
                <a:solidFill>
                  <a:schemeClr val="tx1"/>
                </a:solidFill>
              </a:rPr>
              <a:t>Index</a:t>
            </a:r>
            <a:r>
              <a:rPr lang="mr-IN" sz="2200" i="1" dirty="0">
                <a:solidFill>
                  <a:schemeClr val="tx1"/>
                </a:solidFill>
              </a:rPr>
              <a:t> = </a:t>
            </a:r>
            <a:r>
              <a:rPr lang="mr-IN" sz="2200" i="1" dirty="0" err="1">
                <a:solidFill>
                  <a:schemeClr val="tx1"/>
                </a:solidFill>
              </a:rPr>
              <a:t>index</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while</a:t>
            </a:r>
            <a:r>
              <a:rPr lang="mr-IN" sz="2200" i="1" dirty="0">
                <a:solidFill>
                  <a:schemeClr val="tx1"/>
                </a:solidFill>
              </a:rPr>
              <a:t> (</a:t>
            </a:r>
            <a:r>
              <a:rPr lang="mr-IN" sz="2200" i="1" dirty="0" err="1">
                <a:solidFill>
                  <a:schemeClr val="tx1"/>
                </a:solidFill>
              </a:rPr>
              <a:t>table</a:t>
            </a:r>
            <a:r>
              <a:rPr lang="mr-IN" sz="2200" i="1" dirty="0">
                <a:solidFill>
                  <a:schemeClr val="tx1"/>
                </a:solidFill>
              </a:rPr>
              <a:t>[</a:t>
            </a:r>
            <a:r>
              <a:rPr lang="mr-IN" sz="2200" i="1" dirty="0" err="1">
                <a:solidFill>
                  <a:schemeClr val="tx1"/>
                </a:solidFill>
              </a:rPr>
              <a:t>index</a:t>
            </a:r>
            <a:r>
              <a:rPr lang="mr-IN" sz="2200" i="1" dirty="0">
                <a:solidFill>
                  <a:schemeClr val="tx1"/>
                </a:solidFill>
              </a:rPr>
              <a:t>] != </a:t>
            </a:r>
            <a:r>
              <a:rPr lang="mr-IN" sz="2200" i="1" dirty="0">
                <a:solidFill>
                  <a:srgbClr val="00B0F0"/>
                </a:solidFill>
              </a:rPr>
              <a:t>NULL</a:t>
            </a:r>
            <a:r>
              <a:rPr lang="mr-IN" sz="2200" i="1" dirty="0">
                <a:solidFill>
                  <a:schemeClr val="tx1"/>
                </a:solidFill>
              </a:rPr>
              <a:t> &amp;&amp; </a:t>
            </a:r>
            <a:r>
              <a:rPr lang="mr-IN" sz="2200" i="1" dirty="0" err="1">
                <a:solidFill>
                  <a:schemeClr val="tx1"/>
                </a:solidFill>
              </a:rPr>
              <a:t>table</a:t>
            </a:r>
            <a:r>
              <a:rPr lang="mr-IN" sz="2200" i="1" dirty="0">
                <a:solidFill>
                  <a:schemeClr val="tx1"/>
                </a:solidFill>
              </a:rPr>
              <a:t>[</a:t>
            </a:r>
            <a:r>
              <a:rPr lang="mr-IN" sz="2200" i="1" dirty="0" err="1">
                <a:solidFill>
                  <a:schemeClr val="tx1"/>
                </a:solidFill>
              </a:rPr>
              <a:t>index</a:t>
            </a:r>
            <a:r>
              <a:rPr lang="mr-IN" sz="2200" i="1" dirty="0">
                <a:solidFill>
                  <a:schemeClr val="tx1"/>
                </a:solidFill>
              </a:rPr>
              <a:t>]-&gt;</a:t>
            </a:r>
            <a:r>
              <a:rPr lang="mr-IN" sz="2200" i="1" dirty="0" err="1">
                <a:solidFill>
                  <a:schemeClr val="tx1"/>
                </a:solidFill>
              </a:rPr>
              <a:t>getKey</a:t>
            </a:r>
            <a:r>
              <a:rPr lang="mr-IN" sz="2200" i="1" dirty="0">
                <a:solidFill>
                  <a:schemeClr val="tx1"/>
                </a:solidFill>
              </a:rPr>
              <a:t>() != </a:t>
            </a:r>
            <a:r>
              <a:rPr lang="mr-IN" sz="2200" i="1" dirty="0" err="1">
                <a:solidFill>
                  <a:schemeClr val="tx1"/>
                </a:solidFill>
              </a:rPr>
              <a:t>key</a:t>
            </a:r>
            <a:r>
              <a:rPr lang="en-US" sz="2200" i="1" dirty="0">
                <a:solidFill>
                  <a:schemeClr val="tx1"/>
                </a:solidFill>
              </a:rPr>
              <a:t> &amp;&amp; </a:t>
            </a:r>
            <a:r>
              <a:rPr lang="mr-IN" sz="2200" i="1" dirty="0" err="1">
                <a:solidFill>
                  <a:schemeClr val="tx1"/>
                </a:solidFill>
              </a:rPr>
              <a:t>table</a:t>
            </a:r>
            <a:r>
              <a:rPr lang="mr-IN" sz="2200" i="1" dirty="0">
                <a:solidFill>
                  <a:schemeClr val="tx1"/>
                </a:solidFill>
              </a:rPr>
              <a:t>[</a:t>
            </a:r>
            <a:r>
              <a:rPr lang="mr-IN" sz="2200" i="1" dirty="0" err="1">
                <a:solidFill>
                  <a:schemeClr val="tx1"/>
                </a:solidFill>
              </a:rPr>
              <a:t>index</a:t>
            </a:r>
            <a:r>
              <a:rPr lang="mr-IN" sz="2200" i="1" dirty="0">
                <a:solidFill>
                  <a:schemeClr val="tx1"/>
                </a:solidFill>
              </a:rPr>
              <a:t>]-&gt;</a:t>
            </a:r>
            <a:r>
              <a:rPr lang="mr-IN" sz="2200" i="1" dirty="0" err="1">
                <a:solidFill>
                  <a:schemeClr val="tx1"/>
                </a:solidFill>
              </a:rPr>
              <a:t>getKey</a:t>
            </a:r>
            <a:r>
              <a:rPr lang="mr-IN" sz="2200" i="1" dirty="0">
                <a:solidFill>
                  <a:schemeClr val="tx1"/>
                </a:solidFill>
              </a:rPr>
              <a:t>() != </a:t>
            </a:r>
            <a:r>
              <a:rPr lang="en-US" sz="2200" i="1" dirty="0">
                <a:solidFill>
                  <a:schemeClr val="tx1"/>
                </a:solidFill>
              </a:rPr>
              <a:t>“</a:t>
            </a:r>
            <a:r>
              <a:rPr lang="en-US" sz="2200" i="1" dirty="0">
                <a:solidFill>
                  <a:srgbClr val="7030A0"/>
                </a:solidFill>
              </a:rPr>
              <a:t>empty</a:t>
            </a:r>
            <a:r>
              <a:rPr lang="en-US" sz="2200" i="1" dirty="0">
                <a:solidFill>
                  <a:schemeClr val="tx1"/>
                </a:solidFill>
              </a:rPr>
              <a:t>”</a:t>
            </a:r>
            <a:r>
              <a:rPr lang="mr-IN" sz="2200" i="1" dirty="0">
                <a:solidFill>
                  <a:schemeClr val="tx1"/>
                </a:solidFill>
              </a:rPr>
              <a:t>)</a:t>
            </a:r>
            <a:r>
              <a:rPr lang="en-US" sz="2200" i="1" dirty="0">
                <a:solidFill>
                  <a:schemeClr val="tx1"/>
                </a:solidFill>
              </a:rPr>
              <a:t> {</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index</a:t>
            </a:r>
            <a:r>
              <a:rPr lang="mr-IN" sz="2200" i="1" dirty="0">
                <a:solidFill>
                  <a:schemeClr val="tx1"/>
                </a:solidFill>
              </a:rPr>
              <a:t> = (</a:t>
            </a:r>
            <a:r>
              <a:rPr lang="mr-IN" sz="2200" i="1" dirty="0" err="1">
                <a:solidFill>
                  <a:schemeClr val="tx1"/>
                </a:solidFill>
              </a:rPr>
              <a:t>index</a:t>
            </a:r>
            <a:r>
              <a:rPr lang="mr-IN" sz="2200" i="1" dirty="0">
                <a:solidFill>
                  <a:schemeClr val="tx1"/>
                </a:solidFill>
              </a:rPr>
              <a:t> + </a:t>
            </a:r>
            <a:r>
              <a:rPr lang="mr-IN" sz="2200" i="1" dirty="0">
                <a:solidFill>
                  <a:srgbClr val="C00000"/>
                </a:solidFill>
              </a:rPr>
              <a:t>1</a:t>
            </a:r>
            <a:r>
              <a:rPr lang="mr-IN" sz="2200" i="1" dirty="0">
                <a:solidFill>
                  <a:schemeClr val="tx1"/>
                </a:solidFill>
              </a:rPr>
              <a:t>) % </a:t>
            </a:r>
            <a:r>
              <a:rPr lang="en-US" sz="2200" i="1" dirty="0">
                <a:solidFill>
                  <a:schemeClr val="tx1"/>
                </a:solidFill>
              </a:rPr>
              <a:t>size</a:t>
            </a:r>
            <a:r>
              <a:rPr lang="mr-IN" sz="2200" i="1" dirty="0">
                <a:solidFill>
                  <a:schemeClr val="tx1"/>
                </a:solidFill>
              </a:rPr>
              <a:t>;</a:t>
            </a:r>
            <a:endParaRPr lang="en-US" sz="2200" i="1" dirty="0">
              <a:solidFill>
                <a:schemeClr val="tx1"/>
              </a:solidFill>
            </a:endParaRPr>
          </a:p>
          <a:p>
            <a:pPr marL="0" indent="0">
              <a:buNone/>
            </a:pPr>
            <a:r>
              <a:rPr lang="en-US" sz="2200" i="1" dirty="0">
                <a:solidFill>
                  <a:schemeClr val="tx1"/>
                </a:solidFill>
              </a:rPr>
              <a:t>		if(</a:t>
            </a:r>
            <a:r>
              <a:rPr lang="mr-IN" sz="2200" i="1" dirty="0" err="1">
                <a:solidFill>
                  <a:schemeClr val="tx1"/>
                </a:solidFill>
              </a:rPr>
              <a:t>index</a:t>
            </a:r>
            <a:r>
              <a:rPr lang="mr-IN" sz="2200" i="1" dirty="0">
                <a:solidFill>
                  <a:schemeClr val="tx1"/>
                </a:solidFill>
              </a:rPr>
              <a:t> </a:t>
            </a:r>
            <a:r>
              <a:rPr lang="en-US" sz="2200" i="1" dirty="0">
                <a:solidFill>
                  <a:schemeClr val="tx1"/>
                </a:solidFill>
              </a:rPr>
              <a:t>=</a:t>
            </a:r>
            <a:r>
              <a:rPr lang="mr-IN" sz="2200" i="1" dirty="0">
                <a:solidFill>
                  <a:schemeClr val="tx1"/>
                </a:solidFill>
              </a:rPr>
              <a:t>= </a:t>
            </a:r>
            <a:r>
              <a:rPr lang="mr-IN" sz="2200" i="1" dirty="0" err="1">
                <a:solidFill>
                  <a:schemeClr val="tx1"/>
                </a:solidFill>
              </a:rPr>
              <a:t>start</a:t>
            </a:r>
            <a:r>
              <a:rPr lang="en-US" sz="2200" i="1" dirty="0">
                <a:solidFill>
                  <a:schemeClr val="tx1"/>
                </a:solidFill>
              </a:rPr>
              <a:t>Index) throw Overflow();</a:t>
            </a:r>
          </a:p>
          <a:p>
            <a:pPr marL="0" indent="0">
              <a:buNone/>
            </a:pPr>
            <a:r>
              <a:rPr lang="en-US" sz="2200" i="1" dirty="0">
                <a:solidFill>
                  <a:schemeClr val="tx1"/>
                </a:solidFill>
              </a:rPr>
              <a:t>	}</a:t>
            </a:r>
          </a:p>
          <a:p>
            <a:pPr marL="0" indent="0">
              <a:buNone/>
            </a:pPr>
            <a:r>
              <a:rPr lang="en-US" sz="2200" i="1" dirty="0">
                <a:solidFill>
                  <a:schemeClr val="tx1"/>
                </a:solidFill>
              </a:rPr>
              <a:t>	</a:t>
            </a:r>
            <a:r>
              <a:rPr lang="mr-IN" sz="2200" i="1" dirty="0" err="1">
                <a:solidFill>
                  <a:schemeClr val="tx1"/>
                </a:solidFill>
              </a:rPr>
              <a:t>table</a:t>
            </a:r>
            <a:r>
              <a:rPr lang="mr-IN" sz="2200" i="1" dirty="0">
                <a:solidFill>
                  <a:schemeClr val="tx1"/>
                </a:solidFill>
              </a:rPr>
              <a:t>[</a:t>
            </a:r>
            <a:r>
              <a:rPr lang="mr-IN" sz="2200" i="1" dirty="0" err="1">
                <a:solidFill>
                  <a:schemeClr val="tx1"/>
                </a:solidFill>
              </a:rPr>
              <a:t>index</a:t>
            </a:r>
            <a:r>
              <a:rPr lang="mr-IN" sz="2200" i="1" dirty="0">
                <a:solidFill>
                  <a:schemeClr val="tx1"/>
                </a:solidFill>
              </a:rPr>
              <a:t>] = </a:t>
            </a:r>
            <a:r>
              <a:rPr lang="en-US" sz="2200" i="1" dirty="0">
                <a:solidFill>
                  <a:schemeClr val="tx1"/>
                </a:solidFill>
              </a:rPr>
              <a:t>e</a:t>
            </a:r>
            <a:r>
              <a:rPr lang="mr-IN" sz="2200" i="1" dirty="0">
                <a:solidFill>
                  <a:schemeClr val="tx1"/>
                </a:solidFill>
              </a:rPr>
              <a:t>;      </a:t>
            </a:r>
            <a:endParaRPr lang="en-US" sz="2200" i="1" dirty="0">
              <a:solidFill>
                <a:schemeClr val="tx1"/>
              </a:solidFill>
            </a:endParaRPr>
          </a:p>
          <a:p>
            <a:pPr marL="0" indent="0">
              <a:buNone/>
            </a:pPr>
            <a:r>
              <a:rPr lang="mr-IN" sz="2200" i="1" dirty="0">
                <a:solidFill>
                  <a:schemeClr val="tx1"/>
                </a:solidFill>
              </a:rPr>
              <a:t>} </a:t>
            </a:r>
            <a:endParaRPr lang="en-US" sz="2200" i="1" dirty="0">
              <a:solidFill>
                <a:schemeClr val="tx1"/>
              </a:solidFill>
            </a:endParaRPr>
          </a:p>
        </p:txBody>
      </p:sp>
    </p:spTree>
    <p:extLst>
      <p:ext uri="{BB962C8B-B14F-4D97-AF65-F5344CB8AC3E}">
        <p14:creationId xmlns:p14="http://schemas.microsoft.com/office/powerpoint/2010/main" val="5914376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Hash Table Implementation</a:t>
            </a:r>
          </a:p>
        </p:txBody>
      </p:sp>
      <p:sp>
        <p:nvSpPr>
          <p:cNvPr id="3" name="Content Placeholder 2"/>
          <p:cNvSpPr>
            <a:spLocks noGrp="1"/>
          </p:cNvSpPr>
          <p:nvPr>
            <p:ph idx="1"/>
          </p:nvPr>
        </p:nvSpPr>
        <p:spPr>
          <a:xfrm>
            <a:off x="2589212" y="1808703"/>
            <a:ext cx="9418568" cy="4863400"/>
          </a:xfrm>
        </p:spPr>
        <p:txBody>
          <a:bodyPr>
            <a:noAutofit/>
          </a:bodyPr>
          <a:lstStyle/>
          <a:p>
            <a:pPr marL="0" indent="0">
              <a:buNone/>
            </a:pPr>
            <a:r>
              <a:rPr lang="en-US" sz="2200" i="1" dirty="0">
                <a:solidFill>
                  <a:schemeClr val="tx1"/>
                </a:solidFill>
              </a:rPr>
              <a:t>Entry*</a:t>
            </a:r>
            <a:r>
              <a:rPr lang="mr-IN" sz="2200" i="1" dirty="0">
                <a:solidFill>
                  <a:schemeClr val="tx1"/>
                </a:solidFill>
              </a:rPr>
              <a:t> </a:t>
            </a:r>
            <a:r>
              <a:rPr lang="mr-IN" sz="2200" b="1" i="1" dirty="0" err="1">
                <a:solidFill>
                  <a:schemeClr val="tx1"/>
                </a:solidFill>
              </a:rPr>
              <a:t>get</a:t>
            </a:r>
            <a:r>
              <a:rPr lang="mr-IN" sz="2200" i="1" dirty="0">
                <a:solidFill>
                  <a:schemeClr val="tx1"/>
                </a:solidFill>
              </a:rPr>
              <a:t>(</a:t>
            </a:r>
            <a:r>
              <a:rPr lang="en-US" sz="2200" i="1" dirty="0">
                <a:solidFill>
                  <a:schemeClr val="tx1"/>
                </a:solidFill>
              </a:rPr>
              <a:t>string</a:t>
            </a:r>
            <a:r>
              <a:rPr lang="mr-IN" sz="2200" i="1" dirty="0">
                <a:solidFill>
                  <a:schemeClr val="tx1"/>
                </a:solidFill>
              </a:rPr>
              <a:t> </a:t>
            </a:r>
            <a:r>
              <a:rPr lang="mr-IN" sz="2200" i="1" dirty="0" err="1">
                <a:solidFill>
                  <a:schemeClr val="tx1"/>
                </a:solidFill>
              </a:rPr>
              <a:t>key</a:t>
            </a:r>
            <a:r>
              <a:rPr lang="mr-IN" sz="2200" i="1" dirty="0">
                <a:solidFill>
                  <a:schemeClr val="tx1"/>
                </a:solidFill>
              </a:rPr>
              <a:t>) {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int</a:t>
            </a:r>
            <a:r>
              <a:rPr lang="mr-IN" sz="2200" i="1" dirty="0">
                <a:solidFill>
                  <a:schemeClr val="tx1"/>
                </a:solidFill>
              </a:rPr>
              <a:t> </a:t>
            </a:r>
            <a:r>
              <a:rPr lang="mr-IN" sz="2200" i="1" dirty="0" err="1">
                <a:solidFill>
                  <a:schemeClr val="tx1"/>
                </a:solidFill>
              </a:rPr>
              <a:t>index</a:t>
            </a:r>
            <a:r>
              <a:rPr lang="mr-IN" sz="2200" i="1" dirty="0">
                <a:solidFill>
                  <a:schemeClr val="tx1"/>
                </a:solidFill>
              </a:rPr>
              <a:t> = </a:t>
            </a:r>
            <a:r>
              <a:rPr lang="en-US" sz="2200" i="1" dirty="0" err="1">
                <a:solidFill>
                  <a:schemeClr val="tx1"/>
                </a:solidFill>
              </a:rPr>
              <a:t>myHash</a:t>
            </a:r>
            <a:r>
              <a:rPr lang="en-US" sz="2200" i="1" dirty="0">
                <a:solidFill>
                  <a:schemeClr val="tx1"/>
                </a:solidFill>
              </a:rPr>
              <a:t>(</a:t>
            </a:r>
            <a:r>
              <a:rPr lang="mr-IN" sz="2200" i="1" dirty="0" err="1">
                <a:solidFill>
                  <a:schemeClr val="tx1"/>
                </a:solidFill>
              </a:rPr>
              <a:t>key</a:t>
            </a:r>
            <a:r>
              <a:rPr lang="en-US" sz="2200" i="1" dirty="0">
                <a:solidFill>
                  <a:schemeClr val="tx1"/>
                </a:solidFill>
              </a:rPr>
              <a:t>)</a:t>
            </a:r>
            <a:r>
              <a:rPr lang="mr-IN" sz="2200" i="1" dirty="0">
                <a:solidFill>
                  <a:schemeClr val="tx1"/>
                </a:solidFill>
              </a:rPr>
              <a:t> % </a:t>
            </a:r>
            <a:r>
              <a:rPr lang="en-US" sz="2200" i="1" dirty="0">
                <a:solidFill>
                  <a:schemeClr val="tx1"/>
                </a:solidFill>
              </a:rPr>
              <a:t>size</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int</a:t>
            </a:r>
            <a:r>
              <a:rPr lang="mr-IN" sz="2200" i="1" dirty="0">
                <a:solidFill>
                  <a:schemeClr val="tx1"/>
                </a:solidFill>
              </a:rPr>
              <a:t> </a:t>
            </a:r>
            <a:r>
              <a:rPr lang="mr-IN" sz="2200" i="1" dirty="0" err="1">
                <a:solidFill>
                  <a:schemeClr val="tx1"/>
                </a:solidFill>
              </a:rPr>
              <a:t>start</a:t>
            </a:r>
            <a:r>
              <a:rPr lang="en-US" sz="2200" i="1" dirty="0">
                <a:solidFill>
                  <a:schemeClr val="tx1"/>
                </a:solidFill>
              </a:rPr>
              <a:t>Index</a:t>
            </a:r>
            <a:r>
              <a:rPr lang="mr-IN" sz="2200" i="1" dirty="0">
                <a:solidFill>
                  <a:schemeClr val="tx1"/>
                </a:solidFill>
              </a:rPr>
              <a:t> = </a:t>
            </a:r>
            <a:r>
              <a:rPr lang="mr-IN" sz="2200" i="1" dirty="0" err="1">
                <a:solidFill>
                  <a:schemeClr val="tx1"/>
                </a:solidFill>
              </a:rPr>
              <a:t>index</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while</a:t>
            </a:r>
            <a:r>
              <a:rPr lang="mr-IN" sz="2200" i="1" dirty="0">
                <a:solidFill>
                  <a:schemeClr val="tx1"/>
                </a:solidFill>
              </a:rPr>
              <a:t> (</a:t>
            </a:r>
            <a:r>
              <a:rPr lang="mr-IN" sz="2200" i="1" dirty="0" err="1">
                <a:solidFill>
                  <a:schemeClr val="tx1"/>
                </a:solidFill>
              </a:rPr>
              <a:t>table</a:t>
            </a:r>
            <a:r>
              <a:rPr lang="mr-IN" sz="2200" i="1" dirty="0">
                <a:solidFill>
                  <a:schemeClr val="tx1"/>
                </a:solidFill>
              </a:rPr>
              <a:t>[</a:t>
            </a:r>
            <a:r>
              <a:rPr lang="mr-IN" sz="2200" i="1" dirty="0" err="1">
                <a:solidFill>
                  <a:schemeClr val="tx1"/>
                </a:solidFill>
              </a:rPr>
              <a:t>index</a:t>
            </a:r>
            <a:r>
              <a:rPr lang="mr-IN" sz="2200" i="1" dirty="0">
                <a:solidFill>
                  <a:schemeClr val="tx1"/>
                </a:solidFill>
              </a:rPr>
              <a:t>] != </a:t>
            </a:r>
            <a:r>
              <a:rPr lang="mr-IN" sz="2200" i="1" dirty="0">
                <a:solidFill>
                  <a:srgbClr val="00B0F0"/>
                </a:solidFill>
              </a:rPr>
              <a:t>NULL</a:t>
            </a:r>
            <a:r>
              <a:rPr lang="mr-IN" sz="2200" i="1" dirty="0">
                <a:solidFill>
                  <a:schemeClr val="tx1"/>
                </a:solidFill>
              </a:rPr>
              <a:t> &amp;&amp; </a:t>
            </a:r>
            <a:r>
              <a:rPr lang="mr-IN" sz="2200" i="1" dirty="0" err="1">
                <a:solidFill>
                  <a:schemeClr val="tx1"/>
                </a:solidFill>
              </a:rPr>
              <a:t>table</a:t>
            </a:r>
            <a:r>
              <a:rPr lang="mr-IN" sz="2200" i="1" dirty="0">
                <a:solidFill>
                  <a:schemeClr val="tx1"/>
                </a:solidFill>
              </a:rPr>
              <a:t>[</a:t>
            </a:r>
            <a:r>
              <a:rPr lang="mr-IN" sz="2200" i="1" dirty="0" err="1">
                <a:solidFill>
                  <a:schemeClr val="tx1"/>
                </a:solidFill>
              </a:rPr>
              <a:t>index</a:t>
            </a:r>
            <a:r>
              <a:rPr lang="mr-IN" sz="2200" i="1" dirty="0">
                <a:solidFill>
                  <a:schemeClr val="tx1"/>
                </a:solidFill>
              </a:rPr>
              <a:t>]-&gt;</a:t>
            </a:r>
            <a:r>
              <a:rPr lang="mr-IN" sz="2200" i="1" dirty="0" err="1">
                <a:solidFill>
                  <a:schemeClr val="tx1"/>
                </a:solidFill>
              </a:rPr>
              <a:t>getKey</a:t>
            </a:r>
            <a:r>
              <a:rPr lang="mr-IN" sz="2200" i="1" dirty="0">
                <a:solidFill>
                  <a:schemeClr val="tx1"/>
                </a:solidFill>
              </a:rPr>
              <a:t>() != </a:t>
            </a:r>
            <a:r>
              <a:rPr lang="mr-IN" sz="2200" i="1" dirty="0" err="1">
                <a:solidFill>
                  <a:schemeClr val="tx1"/>
                </a:solidFill>
              </a:rPr>
              <a:t>key</a:t>
            </a:r>
            <a:r>
              <a:rPr lang="mr-IN" sz="2200" i="1" dirty="0">
                <a:solidFill>
                  <a:schemeClr val="tx1"/>
                </a:solidFill>
              </a:rPr>
              <a:t>) {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index</a:t>
            </a:r>
            <a:r>
              <a:rPr lang="mr-IN" sz="2200" i="1" dirty="0">
                <a:solidFill>
                  <a:schemeClr val="tx1"/>
                </a:solidFill>
              </a:rPr>
              <a:t> = (</a:t>
            </a:r>
            <a:r>
              <a:rPr lang="mr-IN" sz="2200" i="1" dirty="0" err="1">
                <a:solidFill>
                  <a:schemeClr val="tx1"/>
                </a:solidFill>
              </a:rPr>
              <a:t>index</a:t>
            </a:r>
            <a:r>
              <a:rPr lang="mr-IN" sz="2200" i="1" dirty="0">
                <a:solidFill>
                  <a:schemeClr val="tx1"/>
                </a:solidFill>
              </a:rPr>
              <a:t> + </a:t>
            </a:r>
            <a:r>
              <a:rPr lang="mr-IN" sz="2200" i="1" dirty="0">
                <a:solidFill>
                  <a:srgbClr val="C00000"/>
                </a:solidFill>
              </a:rPr>
              <a:t>1</a:t>
            </a:r>
            <a:r>
              <a:rPr lang="mr-IN" sz="2200" i="1" dirty="0">
                <a:solidFill>
                  <a:schemeClr val="tx1"/>
                </a:solidFill>
              </a:rPr>
              <a:t>) % </a:t>
            </a:r>
            <a:r>
              <a:rPr lang="en-US" sz="2200" i="1" dirty="0">
                <a:solidFill>
                  <a:schemeClr val="tx1"/>
                </a:solidFill>
              </a:rPr>
              <a:t>size</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if</a:t>
            </a:r>
            <a:r>
              <a:rPr lang="mr-IN" sz="2200" i="1" dirty="0">
                <a:solidFill>
                  <a:schemeClr val="tx1"/>
                </a:solidFill>
              </a:rPr>
              <a:t>(</a:t>
            </a:r>
            <a:r>
              <a:rPr lang="mr-IN" sz="2200" i="1" dirty="0" err="1">
                <a:solidFill>
                  <a:schemeClr val="tx1"/>
                </a:solidFill>
              </a:rPr>
              <a:t>index</a:t>
            </a:r>
            <a:r>
              <a:rPr lang="mr-IN" sz="2200" i="1" dirty="0">
                <a:solidFill>
                  <a:schemeClr val="tx1"/>
                </a:solidFill>
              </a:rPr>
              <a:t> </a:t>
            </a:r>
            <a:r>
              <a:rPr lang="en-US" sz="2200" i="1" dirty="0">
                <a:solidFill>
                  <a:schemeClr val="tx1"/>
                </a:solidFill>
              </a:rPr>
              <a:t>=</a:t>
            </a:r>
            <a:r>
              <a:rPr lang="mr-IN" sz="2200" i="1" dirty="0">
                <a:solidFill>
                  <a:schemeClr val="tx1"/>
                </a:solidFill>
              </a:rPr>
              <a:t>= </a:t>
            </a:r>
            <a:r>
              <a:rPr lang="mr-IN" sz="2200" i="1" dirty="0" err="1">
                <a:solidFill>
                  <a:schemeClr val="tx1"/>
                </a:solidFill>
              </a:rPr>
              <a:t>startIndex</a:t>
            </a:r>
            <a:r>
              <a:rPr lang="mr-IN" sz="2200" i="1" dirty="0">
                <a:solidFill>
                  <a:schemeClr val="tx1"/>
                </a:solidFill>
              </a:rPr>
              <a:t>)</a:t>
            </a:r>
            <a:r>
              <a:rPr lang="en-US" sz="2200" i="1" dirty="0">
                <a:solidFill>
                  <a:schemeClr val="tx1"/>
                </a:solidFill>
              </a:rPr>
              <a:t>	</a:t>
            </a:r>
            <a:r>
              <a:rPr lang="mr-IN" sz="2200" i="1" dirty="0" err="1">
                <a:solidFill>
                  <a:schemeClr val="tx1"/>
                </a:solidFill>
              </a:rPr>
              <a:t>return</a:t>
            </a:r>
            <a:r>
              <a:rPr lang="mr-IN" sz="2200" i="1" dirty="0">
                <a:solidFill>
                  <a:schemeClr val="tx1"/>
                </a:solidFill>
              </a:rPr>
              <a:t> </a:t>
            </a:r>
            <a:r>
              <a:rPr lang="en-US" sz="2200" i="1" dirty="0">
                <a:solidFill>
                  <a:srgbClr val="00B0F0"/>
                </a:solidFill>
              </a:rPr>
              <a:t>NULL</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return</a:t>
            </a:r>
            <a:r>
              <a:rPr lang="mr-IN" sz="2200" i="1" dirty="0">
                <a:solidFill>
                  <a:schemeClr val="tx1"/>
                </a:solidFill>
              </a:rPr>
              <a:t> </a:t>
            </a:r>
            <a:r>
              <a:rPr lang="mr-IN" sz="2200" i="1" dirty="0" err="1">
                <a:solidFill>
                  <a:schemeClr val="tx1"/>
                </a:solidFill>
              </a:rPr>
              <a:t>table</a:t>
            </a:r>
            <a:r>
              <a:rPr lang="mr-IN" sz="2200" i="1" dirty="0">
                <a:solidFill>
                  <a:schemeClr val="tx1"/>
                </a:solidFill>
              </a:rPr>
              <a:t>[</a:t>
            </a:r>
            <a:r>
              <a:rPr lang="mr-IN" sz="2200" i="1" dirty="0" err="1">
                <a:solidFill>
                  <a:schemeClr val="tx1"/>
                </a:solidFill>
              </a:rPr>
              <a:t>index</a:t>
            </a:r>
            <a:r>
              <a:rPr lang="mr-IN" sz="2200" i="1" dirty="0">
                <a:solidFill>
                  <a:schemeClr val="tx1"/>
                </a:solidFill>
              </a:rPr>
              <a:t>];      </a:t>
            </a:r>
            <a:endParaRPr lang="en-US" sz="2200" i="1" dirty="0">
              <a:solidFill>
                <a:schemeClr val="tx1"/>
              </a:solidFill>
            </a:endParaRPr>
          </a:p>
          <a:p>
            <a:pPr marL="0" indent="0">
              <a:buNone/>
            </a:pPr>
            <a:r>
              <a:rPr lang="mr-IN" sz="2200" i="1" dirty="0">
                <a:solidFill>
                  <a:schemeClr val="tx1"/>
                </a:solidFill>
              </a:rPr>
              <a:t>}</a:t>
            </a:r>
            <a:endParaRPr lang="en-US" sz="2200" i="1" dirty="0">
              <a:solidFill>
                <a:schemeClr val="tx1"/>
              </a:solidFill>
            </a:endParaRPr>
          </a:p>
        </p:txBody>
      </p:sp>
    </p:spTree>
    <p:extLst>
      <p:ext uri="{BB962C8B-B14F-4D97-AF65-F5344CB8AC3E}">
        <p14:creationId xmlns:p14="http://schemas.microsoft.com/office/powerpoint/2010/main" val="4844017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Hash Table Implementation</a:t>
            </a:r>
          </a:p>
        </p:txBody>
      </p:sp>
      <p:sp>
        <p:nvSpPr>
          <p:cNvPr id="3" name="Content Placeholder 2"/>
          <p:cNvSpPr>
            <a:spLocks noGrp="1"/>
          </p:cNvSpPr>
          <p:nvPr>
            <p:ph idx="1"/>
          </p:nvPr>
        </p:nvSpPr>
        <p:spPr>
          <a:xfrm>
            <a:off x="2589212" y="1457011"/>
            <a:ext cx="9418568" cy="5215093"/>
          </a:xfrm>
        </p:spPr>
        <p:txBody>
          <a:bodyPr>
            <a:noAutofit/>
          </a:bodyPr>
          <a:lstStyle/>
          <a:p>
            <a:pPr marL="0" indent="0">
              <a:buNone/>
            </a:pPr>
            <a:r>
              <a:rPr lang="en-US" sz="2200" i="1" dirty="0">
                <a:solidFill>
                  <a:schemeClr val="tx1"/>
                </a:solidFill>
              </a:rPr>
              <a:t>Entry*</a:t>
            </a:r>
            <a:r>
              <a:rPr lang="mr-IN" sz="2200" i="1" dirty="0">
                <a:solidFill>
                  <a:schemeClr val="tx1"/>
                </a:solidFill>
              </a:rPr>
              <a:t> </a:t>
            </a:r>
            <a:r>
              <a:rPr lang="en-US" sz="2200" b="1" i="1" dirty="0">
                <a:solidFill>
                  <a:schemeClr val="tx1"/>
                </a:solidFill>
              </a:rPr>
              <a:t>remove</a:t>
            </a:r>
            <a:r>
              <a:rPr lang="mr-IN" sz="2200" i="1" dirty="0">
                <a:solidFill>
                  <a:schemeClr val="tx1"/>
                </a:solidFill>
              </a:rPr>
              <a:t>(</a:t>
            </a:r>
            <a:r>
              <a:rPr lang="en-US" sz="2200" i="1" dirty="0">
                <a:solidFill>
                  <a:schemeClr val="tx1"/>
                </a:solidFill>
              </a:rPr>
              <a:t>string</a:t>
            </a:r>
            <a:r>
              <a:rPr lang="mr-IN" sz="2200" i="1" dirty="0">
                <a:solidFill>
                  <a:schemeClr val="tx1"/>
                </a:solidFill>
              </a:rPr>
              <a:t> </a:t>
            </a:r>
            <a:r>
              <a:rPr lang="mr-IN" sz="2200" i="1" dirty="0" err="1">
                <a:solidFill>
                  <a:schemeClr val="tx1"/>
                </a:solidFill>
              </a:rPr>
              <a:t>key</a:t>
            </a:r>
            <a:r>
              <a:rPr lang="mr-IN" sz="2200" i="1" dirty="0">
                <a:solidFill>
                  <a:schemeClr val="tx1"/>
                </a:solidFill>
              </a:rPr>
              <a:t>) {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int</a:t>
            </a:r>
            <a:r>
              <a:rPr lang="mr-IN" sz="2200" i="1" dirty="0">
                <a:solidFill>
                  <a:schemeClr val="tx1"/>
                </a:solidFill>
              </a:rPr>
              <a:t> </a:t>
            </a:r>
            <a:r>
              <a:rPr lang="mr-IN" sz="2200" i="1" dirty="0" err="1">
                <a:solidFill>
                  <a:schemeClr val="tx1"/>
                </a:solidFill>
              </a:rPr>
              <a:t>index</a:t>
            </a:r>
            <a:r>
              <a:rPr lang="mr-IN" sz="2200" i="1" dirty="0">
                <a:solidFill>
                  <a:schemeClr val="tx1"/>
                </a:solidFill>
              </a:rPr>
              <a:t> = </a:t>
            </a:r>
            <a:r>
              <a:rPr lang="en-US" sz="2200" i="1" dirty="0" err="1">
                <a:solidFill>
                  <a:schemeClr val="tx1"/>
                </a:solidFill>
              </a:rPr>
              <a:t>myHash</a:t>
            </a:r>
            <a:r>
              <a:rPr lang="en-US" sz="2200" i="1" dirty="0">
                <a:solidFill>
                  <a:schemeClr val="tx1"/>
                </a:solidFill>
              </a:rPr>
              <a:t>(</a:t>
            </a:r>
            <a:r>
              <a:rPr lang="mr-IN" sz="2200" i="1" dirty="0" err="1">
                <a:solidFill>
                  <a:schemeClr val="tx1"/>
                </a:solidFill>
              </a:rPr>
              <a:t>key</a:t>
            </a:r>
            <a:r>
              <a:rPr lang="en-US" sz="2200" i="1" dirty="0">
                <a:solidFill>
                  <a:schemeClr val="tx1"/>
                </a:solidFill>
              </a:rPr>
              <a:t>)</a:t>
            </a:r>
            <a:r>
              <a:rPr lang="mr-IN" sz="2200" i="1" dirty="0">
                <a:solidFill>
                  <a:schemeClr val="tx1"/>
                </a:solidFill>
              </a:rPr>
              <a:t> % </a:t>
            </a:r>
            <a:r>
              <a:rPr lang="en-US" sz="2200" i="1" dirty="0">
                <a:solidFill>
                  <a:schemeClr val="tx1"/>
                </a:solidFill>
              </a:rPr>
              <a:t>size</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int</a:t>
            </a:r>
            <a:r>
              <a:rPr lang="mr-IN" sz="2200" i="1" dirty="0">
                <a:solidFill>
                  <a:schemeClr val="tx1"/>
                </a:solidFill>
              </a:rPr>
              <a:t> </a:t>
            </a:r>
            <a:r>
              <a:rPr lang="mr-IN" sz="2200" i="1" dirty="0" err="1">
                <a:solidFill>
                  <a:schemeClr val="tx1"/>
                </a:solidFill>
              </a:rPr>
              <a:t>start</a:t>
            </a:r>
            <a:r>
              <a:rPr lang="en-US" sz="2200" i="1" dirty="0">
                <a:solidFill>
                  <a:schemeClr val="tx1"/>
                </a:solidFill>
              </a:rPr>
              <a:t>Index</a:t>
            </a:r>
            <a:r>
              <a:rPr lang="mr-IN" sz="2200" i="1" dirty="0">
                <a:solidFill>
                  <a:schemeClr val="tx1"/>
                </a:solidFill>
              </a:rPr>
              <a:t> = </a:t>
            </a:r>
            <a:r>
              <a:rPr lang="mr-IN" sz="2200" i="1" dirty="0" err="1">
                <a:solidFill>
                  <a:schemeClr val="tx1"/>
                </a:solidFill>
              </a:rPr>
              <a:t>index</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while</a:t>
            </a:r>
            <a:r>
              <a:rPr lang="mr-IN" sz="2200" i="1" dirty="0">
                <a:solidFill>
                  <a:schemeClr val="tx1"/>
                </a:solidFill>
              </a:rPr>
              <a:t> (</a:t>
            </a:r>
            <a:r>
              <a:rPr lang="mr-IN" sz="2200" i="1" dirty="0" err="1">
                <a:solidFill>
                  <a:schemeClr val="tx1"/>
                </a:solidFill>
              </a:rPr>
              <a:t>table</a:t>
            </a:r>
            <a:r>
              <a:rPr lang="mr-IN" sz="2200" i="1" dirty="0">
                <a:solidFill>
                  <a:schemeClr val="tx1"/>
                </a:solidFill>
              </a:rPr>
              <a:t>[</a:t>
            </a:r>
            <a:r>
              <a:rPr lang="mr-IN" sz="2200" i="1" dirty="0" err="1">
                <a:solidFill>
                  <a:schemeClr val="tx1"/>
                </a:solidFill>
              </a:rPr>
              <a:t>index</a:t>
            </a:r>
            <a:r>
              <a:rPr lang="mr-IN" sz="2200" i="1" dirty="0">
                <a:solidFill>
                  <a:schemeClr val="tx1"/>
                </a:solidFill>
              </a:rPr>
              <a:t>] != </a:t>
            </a:r>
            <a:r>
              <a:rPr lang="mr-IN" sz="2200" i="1" dirty="0">
                <a:solidFill>
                  <a:srgbClr val="00B0F0"/>
                </a:solidFill>
              </a:rPr>
              <a:t>NULL</a:t>
            </a:r>
            <a:r>
              <a:rPr lang="mr-IN" sz="2200" i="1" dirty="0">
                <a:solidFill>
                  <a:schemeClr val="tx1"/>
                </a:solidFill>
              </a:rPr>
              <a:t> &amp;&amp; </a:t>
            </a:r>
            <a:r>
              <a:rPr lang="mr-IN" sz="2200" i="1" dirty="0" err="1">
                <a:solidFill>
                  <a:schemeClr val="tx1"/>
                </a:solidFill>
              </a:rPr>
              <a:t>table</a:t>
            </a:r>
            <a:r>
              <a:rPr lang="mr-IN" sz="2200" i="1" dirty="0">
                <a:solidFill>
                  <a:schemeClr val="tx1"/>
                </a:solidFill>
              </a:rPr>
              <a:t>[</a:t>
            </a:r>
            <a:r>
              <a:rPr lang="mr-IN" sz="2200" i="1" dirty="0" err="1">
                <a:solidFill>
                  <a:schemeClr val="tx1"/>
                </a:solidFill>
              </a:rPr>
              <a:t>index</a:t>
            </a:r>
            <a:r>
              <a:rPr lang="mr-IN" sz="2200" i="1" dirty="0">
                <a:solidFill>
                  <a:schemeClr val="tx1"/>
                </a:solidFill>
              </a:rPr>
              <a:t>]-&gt;</a:t>
            </a:r>
            <a:r>
              <a:rPr lang="mr-IN" sz="2200" i="1" dirty="0" err="1">
                <a:solidFill>
                  <a:schemeClr val="tx1"/>
                </a:solidFill>
              </a:rPr>
              <a:t>getKey</a:t>
            </a:r>
            <a:r>
              <a:rPr lang="mr-IN" sz="2200" i="1" dirty="0">
                <a:solidFill>
                  <a:schemeClr val="tx1"/>
                </a:solidFill>
              </a:rPr>
              <a:t>() != </a:t>
            </a:r>
            <a:r>
              <a:rPr lang="mr-IN" sz="2200" i="1" dirty="0" err="1">
                <a:solidFill>
                  <a:schemeClr val="tx1"/>
                </a:solidFill>
              </a:rPr>
              <a:t>key</a:t>
            </a:r>
            <a:r>
              <a:rPr lang="mr-IN" sz="2200" i="1" dirty="0">
                <a:solidFill>
                  <a:schemeClr val="tx1"/>
                </a:solidFill>
              </a:rPr>
              <a:t>) {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index</a:t>
            </a:r>
            <a:r>
              <a:rPr lang="mr-IN" sz="2200" i="1" dirty="0">
                <a:solidFill>
                  <a:schemeClr val="tx1"/>
                </a:solidFill>
              </a:rPr>
              <a:t> = (</a:t>
            </a:r>
            <a:r>
              <a:rPr lang="mr-IN" sz="2200" i="1" dirty="0" err="1">
                <a:solidFill>
                  <a:schemeClr val="tx1"/>
                </a:solidFill>
              </a:rPr>
              <a:t>index</a:t>
            </a:r>
            <a:r>
              <a:rPr lang="mr-IN" sz="2200" i="1" dirty="0">
                <a:solidFill>
                  <a:schemeClr val="tx1"/>
                </a:solidFill>
              </a:rPr>
              <a:t> + </a:t>
            </a:r>
            <a:r>
              <a:rPr lang="mr-IN" sz="2200" i="1" dirty="0">
                <a:solidFill>
                  <a:srgbClr val="C00000"/>
                </a:solidFill>
              </a:rPr>
              <a:t>1</a:t>
            </a:r>
            <a:r>
              <a:rPr lang="mr-IN" sz="2200" i="1" dirty="0">
                <a:solidFill>
                  <a:schemeClr val="tx1"/>
                </a:solidFill>
              </a:rPr>
              <a:t>) % </a:t>
            </a:r>
            <a:r>
              <a:rPr lang="en-US" sz="2200" i="1" dirty="0">
                <a:solidFill>
                  <a:schemeClr val="tx1"/>
                </a:solidFill>
              </a:rPr>
              <a:t>size</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if</a:t>
            </a:r>
            <a:r>
              <a:rPr lang="mr-IN" sz="2200" i="1" dirty="0">
                <a:solidFill>
                  <a:schemeClr val="tx1"/>
                </a:solidFill>
              </a:rPr>
              <a:t>(</a:t>
            </a:r>
            <a:r>
              <a:rPr lang="mr-IN" sz="2200" i="1" dirty="0" err="1">
                <a:solidFill>
                  <a:schemeClr val="tx1"/>
                </a:solidFill>
              </a:rPr>
              <a:t>index</a:t>
            </a:r>
            <a:r>
              <a:rPr lang="mr-IN" sz="2200" i="1" dirty="0">
                <a:solidFill>
                  <a:schemeClr val="tx1"/>
                </a:solidFill>
              </a:rPr>
              <a:t> </a:t>
            </a:r>
            <a:r>
              <a:rPr lang="en-US" sz="2200" i="1" dirty="0">
                <a:solidFill>
                  <a:schemeClr val="tx1"/>
                </a:solidFill>
              </a:rPr>
              <a:t>=</a:t>
            </a:r>
            <a:r>
              <a:rPr lang="mr-IN" sz="2200" i="1" dirty="0">
                <a:solidFill>
                  <a:schemeClr val="tx1"/>
                </a:solidFill>
              </a:rPr>
              <a:t>= </a:t>
            </a:r>
            <a:r>
              <a:rPr lang="mr-IN" sz="2200" i="1" dirty="0" err="1">
                <a:solidFill>
                  <a:schemeClr val="tx1"/>
                </a:solidFill>
              </a:rPr>
              <a:t>startIndex</a:t>
            </a:r>
            <a:r>
              <a:rPr lang="mr-IN" sz="2200" i="1" dirty="0">
                <a:solidFill>
                  <a:schemeClr val="tx1"/>
                </a:solidFill>
              </a:rPr>
              <a:t>)</a:t>
            </a:r>
            <a:r>
              <a:rPr lang="en-US" sz="2200" i="1" dirty="0">
                <a:solidFill>
                  <a:schemeClr val="tx1"/>
                </a:solidFill>
              </a:rPr>
              <a:t>	</a:t>
            </a:r>
            <a:r>
              <a:rPr lang="mr-IN" sz="2200" i="1" dirty="0" err="1">
                <a:solidFill>
                  <a:schemeClr val="tx1"/>
                </a:solidFill>
              </a:rPr>
              <a:t>return</a:t>
            </a:r>
            <a:r>
              <a:rPr lang="mr-IN" sz="2200" i="1" dirty="0">
                <a:solidFill>
                  <a:schemeClr val="tx1"/>
                </a:solidFill>
              </a:rPr>
              <a:t> </a:t>
            </a:r>
            <a:r>
              <a:rPr lang="en-US" sz="2200" i="1" dirty="0">
                <a:solidFill>
                  <a:srgbClr val="00B0F0"/>
                </a:solidFill>
              </a:rPr>
              <a:t>NULL</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Entry *e =</a:t>
            </a:r>
            <a:r>
              <a:rPr lang="mr-IN" sz="2200" i="1" dirty="0">
                <a:solidFill>
                  <a:schemeClr val="tx1"/>
                </a:solidFill>
              </a:rPr>
              <a:t> </a:t>
            </a:r>
            <a:r>
              <a:rPr lang="mr-IN" sz="2200" i="1" dirty="0" err="1">
                <a:solidFill>
                  <a:schemeClr val="tx1"/>
                </a:solidFill>
              </a:rPr>
              <a:t>table</a:t>
            </a:r>
            <a:r>
              <a:rPr lang="mr-IN" sz="2200" i="1" dirty="0">
                <a:solidFill>
                  <a:schemeClr val="tx1"/>
                </a:solidFill>
              </a:rPr>
              <a:t>[</a:t>
            </a:r>
            <a:r>
              <a:rPr lang="mr-IN" sz="2200" i="1" dirty="0" err="1">
                <a:solidFill>
                  <a:schemeClr val="tx1"/>
                </a:solidFill>
              </a:rPr>
              <a:t>index</a:t>
            </a:r>
            <a:r>
              <a:rPr lang="mr-IN" sz="2200" i="1" dirty="0">
                <a:solidFill>
                  <a:schemeClr val="tx1"/>
                </a:solidFill>
              </a:rPr>
              <a:t>];</a:t>
            </a:r>
            <a:endParaRPr lang="en-US" sz="2200" i="1" dirty="0">
              <a:solidFill>
                <a:schemeClr val="tx1"/>
              </a:solidFill>
            </a:endParaRPr>
          </a:p>
          <a:p>
            <a:pPr marL="0" indent="0">
              <a:buNone/>
            </a:pPr>
            <a:r>
              <a:rPr lang="en-US" sz="2200" i="1" dirty="0">
                <a:solidFill>
                  <a:schemeClr val="tx1"/>
                </a:solidFill>
              </a:rPr>
              <a:t>	delete e;</a:t>
            </a:r>
          </a:p>
          <a:p>
            <a:pPr marL="0" indent="0">
              <a:buNone/>
            </a:pPr>
            <a:r>
              <a:rPr lang="en-US" sz="2200" i="1" dirty="0">
                <a:solidFill>
                  <a:schemeClr val="tx1"/>
                </a:solidFill>
              </a:rPr>
              <a:t>	table[index] = new Entry(“</a:t>
            </a:r>
            <a:r>
              <a:rPr lang="en-US" sz="2200" i="1" dirty="0">
                <a:solidFill>
                  <a:srgbClr val="7030A0"/>
                </a:solidFill>
              </a:rPr>
              <a:t>empty</a:t>
            </a:r>
            <a:r>
              <a:rPr lang="en-US" sz="2200" i="1" dirty="0">
                <a:solidFill>
                  <a:schemeClr val="tx1"/>
                </a:solidFill>
              </a:rPr>
              <a:t>”, </a:t>
            </a:r>
            <a:r>
              <a:rPr lang="en-US" sz="2200" i="1" dirty="0">
                <a:solidFill>
                  <a:srgbClr val="C00000"/>
                </a:solidFill>
              </a:rPr>
              <a:t>0</a:t>
            </a:r>
            <a:r>
              <a:rPr lang="en-US" sz="2200" i="1" dirty="0">
                <a:solidFill>
                  <a:schemeClr val="tx1"/>
                </a:solidFill>
              </a:rPr>
              <a:t>);</a:t>
            </a:r>
          </a:p>
          <a:p>
            <a:pPr marL="0" indent="0">
              <a:buNone/>
            </a:pPr>
            <a:r>
              <a:rPr lang="en-US" sz="2200" i="1" dirty="0">
                <a:solidFill>
                  <a:schemeClr val="tx1"/>
                </a:solidFill>
              </a:rPr>
              <a:t>	return e;</a:t>
            </a:r>
            <a:r>
              <a:rPr lang="mr-IN" sz="2200" i="1" dirty="0">
                <a:solidFill>
                  <a:schemeClr val="tx1"/>
                </a:solidFill>
              </a:rPr>
              <a:t> </a:t>
            </a:r>
            <a:endParaRPr lang="en-US" sz="2200" i="1" dirty="0">
              <a:solidFill>
                <a:schemeClr val="tx1"/>
              </a:solidFill>
            </a:endParaRPr>
          </a:p>
          <a:p>
            <a:pPr marL="0" indent="0">
              <a:buNone/>
            </a:pPr>
            <a:r>
              <a:rPr lang="mr-IN" sz="2200" i="1" dirty="0">
                <a:solidFill>
                  <a:schemeClr val="tx1"/>
                </a:solidFill>
              </a:rPr>
              <a:t>}</a:t>
            </a:r>
            <a:endParaRPr lang="en-US" sz="2200" i="1" dirty="0">
              <a:solidFill>
                <a:schemeClr val="tx1"/>
              </a:solidFill>
            </a:endParaRPr>
          </a:p>
        </p:txBody>
      </p:sp>
    </p:spTree>
    <p:extLst>
      <p:ext uri="{BB962C8B-B14F-4D97-AF65-F5344CB8AC3E}">
        <p14:creationId xmlns:p14="http://schemas.microsoft.com/office/powerpoint/2010/main" val="17796645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Hash Table Implementation</a:t>
            </a:r>
          </a:p>
        </p:txBody>
      </p:sp>
      <p:sp>
        <p:nvSpPr>
          <p:cNvPr id="3" name="Content Placeholder 2"/>
          <p:cNvSpPr>
            <a:spLocks noGrp="1"/>
          </p:cNvSpPr>
          <p:nvPr>
            <p:ph idx="1"/>
          </p:nvPr>
        </p:nvSpPr>
        <p:spPr>
          <a:xfrm>
            <a:off x="2589212" y="2291024"/>
            <a:ext cx="9418568" cy="4381080"/>
          </a:xfrm>
        </p:spPr>
        <p:txBody>
          <a:bodyPr>
            <a:noAutofit/>
          </a:bodyPr>
          <a:lstStyle/>
          <a:p>
            <a:pPr marL="0" indent="0">
              <a:buNone/>
            </a:pPr>
            <a:r>
              <a:rPr lang="mr-IN" sz="2200" b="1" i="1" dirty="0">
                <a:solidFill>
                  <a:schemeClr val="tx1"/>
                </a:solidFill>
              </a:rPr>
              <a:t>~</a:t>
            </a:r>
            <a:r>
              <a:rPr lang="mr-IN" sz="2200" b="1" i="1" dirty="0" err="1">
                <a:solidFill>
                  <a:schemeClr val="tx1"/>
                </a:solidFill>
              </a:rPr>
              <a:t>HashMap</a:t>
            </a:r>
            <a:r>
              <a:rPr lang="mr-IN" sz="2200" i="1" dirty="0">
                <a:solidFill>
                  <a:schemeClr val="tx1"/>
                </a:solidFill>
              </a:rPr>
              <a:t>() {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for</a:t>
            </a:r>
            <a:r>
              <a:rPr lang="mr-IN" sz="2200" i="1" dirty="0">
                <a:solidFill>
                  <a:schemeClr val="tx1"/>
                </a:solidFill>
              </a:rPr>
              <a:t> (</a:t>
            </a:r>
            <a:r>
              <a:rPr lang="mr-IN" sz="2200" i="1" dirty="0" err="1">
                <a:solidFill>
                  <a:schemeClr val="tx1"/>
                </a:solidFill>
              </a:rPr>
              <a:t>int</a:t>
            </a:r>
            <a:r>
              <a:rPr lang="mr-IN" sz="2200" i="1" dirty="0">
                <a:solidFill>
                  <a:schemeClr val="tx1"/>
                </a:solidFill>
              </a:rPr>
              <a:t> </a:t>
            </a:r>
            <a:r>
              <a:rPr lang="mr-IN" sz="2200" i="1" dirty="0" err="1">
                <a:solidFill>
                  <a:schemeClr val="tx1"/>
                </a:solidFill>
              </a:rPr>
              <a:t>i</a:t>
            </a:r>
            <a:r>
              <a:rPr lang="mr-IN" sz="2200" i="1" dirty="0">
                <a:solidFill>
                  <a:schemeClr val="tx1"/>
                </a:solidFill>
              </a:rPr>
              <a:t> = </a:t>
            </a:r>
            <a:r>
              <a:rPr lang="mr-IN" sz="2200" i="1" dirty="0">
                <a:solidFill>
                  <a:srgbClr val="C00000"/>
                </a:solidFill>
              </a:rPr>
              <a:t>0</a:t>
            </a:r>
            <a:r>
              <a:rPr lang="mr-IN" sz="2200" i="1" dirty="0">
                <a:solidFill>
                  <a:schemeClr val="tx1"/>
                </a:solidFill>
              </a:rPr>
              <a:t>; </a:t>
            </a:r>
            <a:r>
              <a:rPr lang="mr-IN" sz="2200" i="1" dirty="0" err="1">
                <a:solidFill>
                  <a:schemeClr val="tx1"/>
                </a:solidFill>
              </a:rPr>
              <a:t>i</a:t>
            </a:r>
            <a:r>
              <a:rPr lang="mr-IN" sz="2200" i="1" dirty="0">
                <a:solidFill>
                  <a:schemeClr val="tx1"/>
                </a:solidFill>
              </a:rPr>
              <a:t> &lt; </a:t>
            </a:r>
            <a:r>
              <a:rPr lang="en-US" sz="2200" i="1" dirty="0">
                <a:solidFill>
                  <a:schemeClr val="tx1"/>
                </a:solidFill>
              </a:rPr>
              <a:t>size</a:t>
            </a:r>
            <a:r>
              <a:rPr lang="mr-IN" sz="2200" i="1" dirty="0">
                <a:solidFill>
                  <a:schemeClr val="tx1"/>
                </a:solidFill>
              </a:rPr>
              <a:t>; </a:t>
            </a:r>
            <a:r>
              <a:rPr lang="mr-IN" sz="2200" i="1" dirty="0" err="1">
                <a:solidFill>
                  <a:schemeClr val="tx1"/>
                </a:solidFill>
              </a:rPr>
              <a:t>i</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if</a:t>
            </a:r>
            <a:r>
              <a:rPr lang="mr-IN" sz="2200" i="1" dirty="0">
                <a:solidFill>
                  <a:schemeClr val="tx1"/>
                </a:solidFill>
              </a:rPr>
              <a:t> (</a:t>
            </a:r>
            <a:r>
              <a:rPr lang="mr-IN" sz="2200" i="1" dirty="0" err="1">
                <a:solidFill>
                  <a:schemeClr val="tx1"/>
                </a:solidFill>
              </a:rPr>
              <a:t>table</a:t>
            </a:r>
            <a:r>
              <a:rPr lang="mr-IN" sz="2200" i="1" dirty="0">
                <a:solidFill>
                  <a:schemeClr val="tx1"/>
                </a:solidFill>
              </a:rPr>
              <a:t>[</a:t>
            </a:r>
            <a:r>
              <a:rPr lang="mr-IN" sz="2200" i="1" dirty="0" err="1">
                <a:solidFill>
                  <a:schemeClr val="tx1"/>
                </a:solidFill>
              </a:rPr>
              <a:t>i</a:t>
            </a:r>
            <a:r>
              <a:rPr lang="mr-IN" sz="2200" i="1" dirty="0">
                <a:solidFill>
                  <a:schemeClr val="tx1"/>
                </a:solidFill>
              </a:rPr>
              <a:t>] != </a:t>
            </a:r>
            <a:r>
              <a:rPr lang="mr-IN" sz="2200" i="1" dirty="0">
                <a:solidFill>
                  <a:srgbClr val="00B0F0"/>
                </a:solidFill>
              </a:rPr>
              <a:t>NULL</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delete</a:t>
            </a:r>
            <a:r>
              <a:rPr lang="mr-IN" sz="2200" i="1" dirty="0">
                <a:solidFill>
                  <a:schemeClr val="tx1"/>
                </a:solidFill>
              </a:rPr>
              <a:t> </a:t>
            </a:r>
            <a:r>
              <a:rPr lang="mr-IN" sz="2200" i="1" dirty="0" err="1">
                <a:solidFill>
                  <a:schemeClr val="tx1"/>
                </a:solidFill>
              </a:rPr>
              <a:t>table</a:t>
            </a:r>
            <a:r>
              <a:rPr lang="mr-IN" sz="2200" i="1" dirty="0">
                <a:solidFill>
                  <a:schemeClr val="tx1"/>
                </a:solidFill>
              </a:rPr>
              <a:t>[</a:t>
            </a:r>
            <a:r>
              <a:rPr lang="mr-IN" sz="2200" i="1" dirty="0" err="1">
                <a:solidFill>
                  <a:schemeClr val="tx1"/>
                </a:solidFill>
              </a:rPr>
              <a:t>i</a:t>
            </a:r>
            <a:r>
              <a:rPr lang="mr-IN" sz="2200" i="1" dirty="0">
                <a:solidFill>
                  <a:schemeClr val="tx1"/>
                </a:solidFill>
              </a:rPr>
              <a:t>];            </a:t>
            </a:r>
            <a:endParaRPr lang="en-US" sz="2200" i="1" dirty="0">
              <a:solidFill>
                <a:schemeClr val="tx1"/>
              </a:solidFill>
            </a:endParaRPr>
          </a:p>
          <a:p>
            <a:pPr marL="0" indent="0">
              <a:buNone/>
            </a:pPr>
            <a:r>
              <a:rPr lang="en-US" sz="2200" i="1" dirty="0">
                <a:solidFill>
                  <a:schemeClr val="tx1"/>
                </a:solidFill>
              </a:rPr>
              <a:t>	</a:t>
            </a:r>
            <a:r>
              <a:rPr lang="mr-IN" sz="2200" i="1" dirty="0" err="1">
                <a:solidFill>
                  <a:schemeClr val="tx1"/>
                </a:solidFill>
              </a:rPr>
              <a:t>delete</a:t>
            </a:r>
            <a:r>
              <a:rPr lang="mr-IN" sz="2200" i="1" dirty="0">
                <a:solidFill>
                  <a:schemeClr val="tx1"/>
                </a:solidFill>
              </a:rPr>
              <a:t>[] </a:t>
            </a:r>
            <a:r>
              <a:rPr lang="mr-IN" sz="2200" i="1" dirty="0" err="1">
                <a:solidFill>
                  <a:schemeClr val="tx1"/>
                </a:solidFill>
              </a:rPr>
              <a:t>table</a:t>
            </a:r>
            <a:r>
              <a:rPr lang="mr-IN" sz="2200" i="1" dirty="0">
                <a:solidFill>
                  <a:schemeClr val="tx1"/>
                </a:solidFill>
              </a:rPr>
              <a:t>;      </a:t>
            </a:r>
            <a:endParaRPr lang="en-US" sz="2200" i="1" dirty="0">
              <a:solidFill>
                <a:schemeClr val="tx1"/>
              </a:solidFill>
            </a:endParaRPr>
          </a:p>
          <a:p>
            <a:pPr marL="0" indent="0">
              <a:buNone/>
            </a:pPr>
            <a:r>
              <a:rPr lang="mr-IN" sz="2200" i="1" dirty="0">
                <a:solidFill>
                  <a:schemeClr val="tx1"/>
                </a:solidFill>
              </a:rPr>
              <a:t>}</a:t>
            </a:r>
            <a:endParaRPr lang="en-US" sz="2200" i="1" dirty="0">
              <a:solidFill>
                <a:schemeClr val="tx1"/>
              </a:solidFill>
            </a:endParaRPr>
          </a:p>
        </p:txBody>
      </p:sp>
    </p:spTree>
    <p:extLst>
      <p:ext uri="{BB962C8B-B14F-4D97-AF65-F5344CB8AC3E}">
        <p14:creationId xmlns:p14="http://schemas.microsoft.com/office/powerpoint/2010/main" val="1652042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solidFill>
                      <a:schemeClr val="tx1"/>
                    </a:solidFill>
                  </a:rPr>
                  <a:t>Time complexity wise this solution is the best among all, we can do all operations in </a:t>
                </a:r>
                <a14:m>
                  <m:oMath xmlns:m="http://schemas.openxmlformats.org/officeDocument/2006/math">
                    <m:r>
                      <a:rPr lang="en-US" sz="2800" b="1" i="1">
                        <a:solidFill>
                          <a:schemeClr val="tx1"/>
                        </a:solidFill>
                        <a:latin typeface="Cambria Math" charset="0"/>
                      </a:rPr>
                      <m:t>𝑶</m:t>
                    </m:r>
                    <m:r>
                      <a:rPr lang="en-US" sz="2800" b="1" i="1">
                        <a:solidFill>
                          <a:schemeClr val="tx1"/>
                        </a:solidFill>
                        <a:latin typeface="Cambria Math" charset="0"/>
                      </a:rPr>
                      <m:t>(</m:t>
                    </m:r>
                    <m:r>
                      <a:rPr lang="en-US" sz="2800" b="1" i="1" smtClean="0">
                        <a:solidFill>
                          <a:schemeClr val="tx1"/>
                        </a:solidFill>
                        <a:latin typeface="Cambria Math" charset="0"/>
                      </a:rPr>
                      <m:t>𝟏</m:t>
                    </m:r>
                    <m:r>
                      <a:rPr lang="en-US" sz="2800" b="1" i="1">
                        <a:solidFill>
                          <a:schemeClr val="tx1"/>
                        </a:solidFill>
                        <a:latin typeface="Cambria Math" charset="0"/>
                      </a:rPr>
                      <m:t>)</m:t>
                    </m:r>
                  </m:oMath>
                </a14:m>
                <a:r>
                  <a:rPr lang="en-US" sz="2800" dirty="0">
                    <a:solidFill>
                      <a:schemeClr val="tx1"/>
                    </a:solidFill>
                  </a:rPr>
                  <a:t> </a:t>
                </a:r>
                <a:r>
                  <a:rPr lang="en-US" sz="2400" dirty="0">
                    <a:solidFill>
                      <a:schemeClr val="tx1"/>
                    </a:solidFill>
                  </a:rPr>
                  <a:t>time. </a:t>
                </a:r>
              </a:p>
              <a:p>
                <a:r>
                  <a:rPr lang="en-US" sz="2400" dirty="0">
                    <a:solidFill>
                      <a:schemeClr val="tx1"/>
                    </a:solidFill>
                  </a:rPr>
                  <a:t>For example to insert a phone number, we create a record with details of given phone number, use phone number as index and store the pointer to the created record in table.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58" t="-1290"/>
                </a:stretch>
              </a:blipFill>
            </p:spPr>
            <p:txBody>
              <a:bodyPr/>
              <a:lstStyle/>
              <a:p>
                <a:r>
                  <a:rPr lang="en-US">
                    <a:noFill/>
                  </a:rPr>
                  <a:t> </a:t>
                </a:r>
              </a:p>
            </p:txBody>
          </p:sp>
        </mc:Fallback>
      </mc:AlternateContent>
    </p:spTree>
    <p:extLst>
      <p:ext uri="{BB962C8B-B14F-4D97-AF65-F5344CB8AC3E}">
        <p14:creationId xmlns:p14="http://schemas.microsoft.com/office/powerpoint/2010/main" val="2134237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solidFill>
                      <a:schemeClr val="tx1"/>
                    </a:solidFill>
                  </a:rPr>
                  <a:t>This solution has many practical </a:t>
                </a:r>
                <a:r>
                  <a:rPr lang="en-US" sz="2400" dirty="0">
                    <a:solidFill>
                      <a:srgbClr val="FF0000"/>
                    </a:solidFill>
                  </a:rPr>
                  <a:t>limitations</a:t>
                </a:r>
                <a:r>
                  <a:rPr lang="en-US" sz="2400" dirty="0">
                    <a:solidFill>
                      <a:schemeClr val="tx1"/>
                    </a:solidFill>
                  </a:rPr>
                  <a:t>.</a:t>
                </a:r>
              </a:p>
              <a:p>
                <a:pPr lvl="1"/>
                <a:r>
                  <a:rPr lang="en-US" sz="2400" dirty="0">
                    <a:solidFill>
                      <a:schemeClr val="tx1"/>
                    </a:solidFill>
                  </a:rPr>
                  <a:t>First problem with this solution is extra space required is huge. For example if phone number is </a:t>
                </a:r>
                <a14:m>
                  <m:oMath xmlns:m="http://schemas.openxmlformats.org/officeDocument/2006/math">
                    <m:r>
                      <a:rPr lang="en-US" sz="2800" b="1" i="1" smtClean="0">
                        <a:solidFill>
                          <a:srgbClr val="00B0F0"/>
                        </a:solidFill>
                        <a:latin typeface="Cambria Math" charset="0"/>
                      </a:rPr>
                      <m:t>𝒏</m:t>
                    </m:r>
                  </m:oMath>
                </a14:m>
                <a:r>
                  <a:rPr lang="en-US" sz="2400" dirty="0">
                    <a:solidFill>
                      <a:schemeClr val="tx1"/>
                    </a:solidFill>
                  </a:rPr>
                  <a:t> digits, we need </a:t>
                </a:r>
                <a14:m>
                  <m:oMath xmlns:m="http://schemas.openxmlformats.org/officeDocument/2006/math">
                    <m:r>
                      <a:rPr lang="en-US" sz="2800" b="1" i="1" smtClean="0">
                        <a:solidFill>
                          <a:schemeClr val="tx1"/>
                        </a:solidFill>
                        <a:latin typeface="Cambria Math" charset="0"/>
                      </a:rPr>
                      <m:t>𝑶</m:t>
                    </m:r>
                    <m:r>
                      <a:rPr lang="en-US" sz="2800" b="1" i="1" smtClean="0">
                        <a:solidFill>
                          <a:schemeClr val="tx1"/>
                        </a:solidFill>
                        <a:latin typeface="Cambria Math" charset="0"/>
                      </a:rPr>
                      <m:t>(</m:t>
                    </m:r>
                    <m:r>
                      <a:rPr lang="en-US" sz="2800" b="1" i="1" smtClean="0">
                        <a:solidFill>
                          <a:schemeClr val="tx1"/>
                        </a:solidFill>
                        <a:latin typeface="Cambria Math" charset="0"/>
                      </a:rPr>
                      <m:t>𝟒</m:t>
                    </m:r>
                    <m:r>
                      <a:rPr lang="en-US" sz="2800" b="1" i="1" smtClean="0">
                        <a:solidFill>
                          <a:schemeClr val="tx1"/>
                        </a:solidFill>
                        <a:latin typeface="Cambria Math" charset="0"/>
                      </a:rPr>
                      <m:t>∗</m:t>
                    </m:r>
                    <m:sSup>
                      <m:sSupPr>
                        <m:ctrlPr>
                          <a:rPr lang="mr-IN" sz="2800" b="1" i="1" smtClean="0">
                            <a:solidFill>
                              <a:schemeClr val="tx1"/>
                            </a:solidFill>
                            <a:latin typeface="Cambria Math" panose="02040503050406030204" pitchFamily="18" charset="0"/>
                          </a:rPr>
                        </m:ctrlPr>
                      </m:sSupPr>
                      <m:e>
                        <m:r>
                          <a:rPr lang="en-US" sz="2800" b="1" i="1" smtClean="0">
                            <a:solidFill>
                              <a:schemeClr val="tx1"/>
                            </a:solidFill>
                            <a:latin typeface="Cambria Math" charset="0"/>
                          </a:rPr>
                          <m:t>𝟏𝟎</m:t>
                        </m:r>
                      </m:e>
                      <m:sup>
                        <m:r>
                          <a:rPr lang="en-US" sz="2800" b="1" i="1" smtClean="0">
                            <a:solidFill>
                              <a:schemeClr val="tx1"/>
                            </a:solidFill>
                            <a:latin typeface="Cambria Math" charset="0"/>
                          </a:rPr>
                          <m:t>𝒏</m:t>
                        </m:r>
                      </m:sup>
                    </m:sSup>
                    <m:r>
                      <a:rPr lang="en-US" sz="2800" b="1" i="1" smtClean="0">
                        <a:solidFill>
                          <a:schemeClr val="tx1"/>
                        </a:solidFill>
                        <a:latin typeface="Cambria Math" charset="0"/>
                      </a:rPr>
                      <m:t>)</m:t>
                    </m:r>
                    <m:r>
                      <a:rPr lang="en-US" sz="2800" b="1" i="1">
                        <a:solidFill>
                          <a:schemeClr val="tx1"/>
                        </a:solidFill>
                        <a:latin typeface="Cambria Math" charset="0"/>
                      </a:rPr>
                      <m:t> </m:t>
                    </m:r>
                  </m:oMath>
                </a14:m>
                <a:r>
                  <a:rPr lang="en-US" sz="2400" dirty="0">
                    <a:solidFill>
                      <a:schemeClr val="tx1"/>
                    </a:solidFill>
                  </a:rPr>
                  <a:t>bytes’ space for table where we assume a pointer to record takes 4 bytes. </a:t>
                </a:r>
              </a:p>
              <a:p>
                <a:pPr lvl="1"/>
                <a:r>
                  <a:rPr lang="en-US" sz="2400" dirty="0">
                    <a:solidFill>
                      <a:schemeClr val="tx1"/>
                    </a:solidFill>
                  </a:rPr>
                  <a:t>Another problem is that an integer in a programming language may not store </a:t>
                </a:r>
                <a14:m>
                  <m:oMath xmlns:m="http://schemas.openxmlformats.org/officeDocument/2006/math">
                    <m:r>
                      <a:rPr lang="en-US" sz="2800" b="1" i="1" smtClean="0">
                        <a:solidFill>
                          <a:srgbClr val="00B0F0"/>
                        </a:solidFill>
                        <a:latin typeface="Cambria Math" charset="0"/>
                      </a:rPr>
                      <m:t>𝒏</m:t>
                    </m:r>
                  </m:oMath>
                </a14:m>
                <a:r>
                  <a:rPr lang="en-US" sz="2400" dirty="0">
                    <a:solidFill>
                      <a:schemeClr val="tx1"/>
                    </a:solidFill>
                  </a:rPr>
                  <a:t> digits.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58" t="-1290" r="-68"/>
                </a:stretch>
              </a:blipFill>
            </p:spPr>
            <p:txBody>
              <a:bodyPr/>
              <a:lstStyle/>
              <a:p>
                <a:r>
                  <a:rPr lang="en-US">
                    <a:noFill/>
                  </a:rPr>
                  <a:t> </a:t>
                </a:r>
              </a:p>
            </p:txBody>
          </p:sp>
        </mc:Fallback>
      </mc:AlternateContent>
    </p:spTree>
    <p:extLst>
      <p:ext uri="{BB962C8B-B14F-4D97-AF65-F5344CB8AC3E}">
        <p14:creationId xmlns:p14="http://schemas.microsoft.com/office/powerpoint/2010/main" val="20167170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8201</TotalTime>
  <Words>5550</Words>
  <Application>Microsoft Macintosh PowerPoint</Application>
  <PresentationFormat>Widescreen</PresentationFormat>
  <Paragraphs>765</Paragraphs>
  <Slides>79</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Arial</vt:lpstr>
      <vt:lpstr>Calibri</vt:lpstr>
      <vt:lpstr>Cambria Math</vt:lpstr>
      <vt:lpstr>Century Gothic</vt:lpstr>
      <vt:lpstr>Monotype Corsiva</vt:lpstr>
      <vt:lpstr>Times New Roman</vt:lpstr>
      <vt:lpstr>Wingdings 3</vt:lpstr>
      <vt:lpstr>Wisp</vt:lpstr>
      <vt:lpstr>Hashing</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What is a Hash Table ?</vt:lpstr>
      <vt:lpstr>What is a Hash Table ?</vt:lpstr>
      <vt:lpstr>What is a Hash Table ?</vt:lpstr>
      <vt:lpstr>What is a Hash Table ?</vt:lpstr>
      <vt:lpstr>Inserting a New Record</vt:lpstr>
      <vt:lpstr>Inserting a New Record</vt:lpstr>
      <vt:lpstr>Inserting a New Record</vt:lpstr>
      <vt:lpstr>Inserting a New Record</vt:lpstr>
      <vt:lpstr>Inserting a New Record</vt:lpstr>
      <vt:lpstr>Collisions</vt:lpstr>
      <vt:lpstr>Collisions</vt:lpstr>
      <vt:lpstr>Collisions</vt:lpstr>
      <vt:lpstr>Collisions</vt:lpstr>
      <vt:lpstr>Collisions</vt:lpstr>
      <vt:lpstr>A Quiz</vt:lpstr>
      <vt:lpstr>Searching for a Key</vt:lpstr>
      <vt:lpstr>Searching for a Key</vt:lpstr>
      <vt:lpstr>Searching for a Key</vt:lpstr>
      <vt:lpstr>Searching for a Key</vt:lpstr>
      <vt:lpstr>Searching for a Key</vt:lpstr>
      <vt:lpstr>Searching for a Key</vt:lpstr>
      <vt:lpstr>Deleting a Record</vt:lpstr>
      <vt:lpstr>Deleting a Record</vt:lpstr>
      <vt:lpstr>Deleting a Record</vt:lpstr>
      <vt:lpstr>Deleting a Record</vt:lpstr>
      <vt:lpstr>Hash Function</vt:lpstr>
      <vt:lpstr>Hash Function</vt:lpstr>
      <vt:lpstr>Hash Function</vt:lpstr>
      <vt:lpstr>Hash Function</vt:lpstr>
      <vt:lpstr>Hash Function</vt:lpstr>
      <vt:lpstr>Hash Function</vt:lpstr>
      <vt:lpstr>Hash Function</vt:lpstr>
      <vt:lpstr>Hash Function</vt:lpstr>
      <vt:lpstr>Hash Function Algorithms</vt:lpstr>
      <vt:lpstr>Hash Function Algorithms</vt:lpstr>
      <vt:lpstr>Hash Function Algorithms</vt:lpstr>
      <vt:lpstr>Popular Hash Algorithms:</vt:lpstr>
      <vt:lpstr>Hash Algorithms Comparisons:</vt:lpstr>
      <vt:lpstr>Hash Algorithms Comparisons:</vt:lpstr>
      <vt:lpstr>Bad Function Algorithms</vt:lpstr>
      <vt:lpstr>Bad Hash Algorithms:</vt:lpstr>
      <vt:lpstr>Good Hash Algorithms:</vt:lpstr>
      <vt:lpstr>Popular Hash Algorithms: DJB2</vt:lpstr>
      <vt:lpstr>Popular Hash Algorithms: DJB2</vt:lpstr>
      <vt:lpstr>Popular Hash Algorithms: DJB2</vt:lpstr>
      <vt:lpstr>Popular Hash Algorithms: DJB2</vt:lpstr>
      <vt:lpstr>Popular Hash Algorithms: DJB2</vt:lpstr>
      <vt:lpstr>Hash Table Implementation</vt:lpstr>
      <vt:lpstr>Collision Handling</vt:lpstr>
      <vt:lpstr>Collision Handling</vt:lpstr>
      <vt:lpstr>Collision Handling</vt:lpstr>
      <vt:lpstr>Collision Handling</vt:lpstr>
      <vt:lpstr>Collision Handling</vt:lpstr>
      <vt:lpstr>Collision Handling</vt:lpstr>
      <vt:lpstr>Collision Handling</vt:lpstr>
      <vt:lpstr>Collision Handling</vt:lpstr>
      <vt:lpstr>Collision Handling</vt:lpstr>
      <vt:lpstr>Collision Handling</vt:lpstr>
      <vt:lpstr>Collision Handling</vt:lpstr>
      <vt:lpstr>Collision Handling</vt:lpstr>
      <vt:lpstr>Collision Handling</vt:lpstr>
      <vt:lpstr>Hash Table Implementation</vt:lpstr>
      <vt:lpstr>Hash Table Implementation</vt:lpstr>
      <vt:lpstr>Hash Table Implementation</vt:lpstr>
      <vt:lpstr>Hash Table Implementation</vt:lpstr>
      <vt:lpstr>Hash Table Implementation</vt:lpstr>
      <vt:lpstr>Hash Table Implementation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Ye</dc:creator>
  <cp:lastModifiedBy>Xin Ye</cp:lastModifiedBy>
  <cp:revision>984</cp:revision>
  <dcterms:created xsi:type="dcterms:W3CDTF">2017-01-25T18:31:31Z</dcterms:created>
  <dcterms:modified xsi:type="dcterms:W3CDTF">2019-11-06T00:20:33Z</dcterms:modified>
</cp:coreProperties>
</file>